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9" r:id="rId3"/>
    <p:sldId id="260" r:id="rId4"/>
    <p:sldId id="270" r:id="rId5"/>
    <p:sldId id="267" r:id="rId6"/>
    <p:sldId id="268" r:id="rId7"/>
    <p:sldId id="266" r:id="rId8"/>
    <p:sldId id="264" r:id="rId9"/>
    <p:sldId id="265" r:id="rId10"/>
    <p:sldId id="256" r:id="rId11"/>
    <p:sldId id="257" r:id="rId12"/>
    <p:sldId id="261" r:id="rId13"/>
    <p:sldId id="258" r:id="rId14"/>
    <p:sldId id="26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8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2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4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7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0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7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33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66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9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3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5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0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1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9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3621F9-42AF-4EDF-9985-40A23CDEA9EE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5A06F63-0B8E-4737-A872-ED89C10A0F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684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eta.wikimedia.org/wiki/EU_policy/Transparency" TargetMode="External"/><Relationship Id="rId3" Type="http://schemas.openxmlformats.org/officeDocument/2006/relationships/hyperlink" Target="https://meta.wikimedia.org/wiki/EU_policy" TargetMode="External"/><Relationship Id="rId7" Type="http://schemas.openxmlformats.org/officeDocument/2006/relationships/hyperlink" Target="https://fr.wikipedia.org/wiki/Mouvement_Wikim%C3%A9dia" TargetMode="External"/><Relationship Id="rId2" Type="http://schemas.openxmlformats.org/officeDocument/2006/relationships/hyperlink" Target="https://meta.wikimedia.org/wiki/Wikim%C3%A9dia_France/Groupes_de_travail/Groupes_th%C3%A9matiques/Lobby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a.wikimedia.org/wiki/Wikim&#233;dia_France/Directive_copyright" TargetMode="External"/><Relationship Id="rId5" Type="http://schemas.openxmlformats.org/officeDocument/2006/relationships/hyperlink" Target="https://meta.wikimedia.org/wiki/Wikim&#233;dia_France/Lutte_contre_les_contenus_&#224;_caract&#232;re_terroriste_en_ligne" TargetMode="External"/><Relationship Id="rId4" Type="http://schemas.openxmlformats.org/officeDocument/2006/relationships/hyperlink" Target="https://wikimediafoundation.org/tag/free-knowledge-advocacy-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EBADB-18B3-4C44-996A-B24AFE95D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4464028"/>
            <a:ext cx="5806440" cy="1641490"/>
          </a:xfrm>
        </p:spPr>
        <p:txBody>
          <a:bodyPr>
            <a:normAutofit fontScale="90000"/>
          </a:bodyPr>
          <a:lstStyle/>
          <a:p>
            <a:pPr algn="l"/>
            <a:r>
              <a:rPr lang="es-CO" sz="3200" dirty="0"/>
              <a:t>Tia  Collins </a:t>
            </a:r>
            <a:br>
              <a:rPr lang="es-CO" sz="3200" dirty="0"/>
            </a:br>
            <a:r>
              <a:rPr lang="es-CO" sz="3200" dirty="0"/>
              <a:t>Maria Victoria Gonzalez </a:t>
            </a:r>
            <a:br>
              <a:rPr lang="es-CO" sz="3200" dirty="0"/>
            </a:br>
            <a:r>
              <a:rPr lang="es-CO" sz="3200" dirty="0"/>
              <a:t>Burcet </a:t>
            </a:r>
            <a:br>
              <a:rPr lang="es-CO" sz="3200" dirty="0"/>
            </a:br>
            <a:r>
              <a:rPr lang="es-CO" sz="3200" dirty="0"/>
              <a:t>Adrian  Skrzypczak</a:t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D1CC7A3-24F4-A144-9462-60F2C5EB4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994649"/>
            <a:ext cx="4608576" cy="42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5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3124" y="234867"/>
            <a:ext cx="5321718" cy="345882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3124" y="3910264"/>
            <a:ext cx="5321718" cy="2609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9581" y="2940768"/>
            <a:ext cx="5289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Total budget: €8,331,000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Annual costs of activities: €100,000 - €199,999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No financing received from the EU commission or from public financing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Funding gained through donations and contributions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9581" y="1044117"/>
            <a:ext cx="5739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Lobbying budget estimate </a:t>
            </a:r>
          </a:p>
        </p:txBody>
      </p:sp>
    </p:spTree>
    <p:extLst>
      <p:ext uri="{BB962C8B-B14F-4D97-AF65-F5344CB8AC3E}">
        <p14:creationId xmlns:p14="http://schemas.microsoft.com/office/powerpoint/2010/main" val="201871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Lobbying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572962"/>
            <a:ext cx="5181600" cy="261402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Public goals</a:t>
            </a:r>
          </a:p>
          <a:p>
            <a:r>
              <a:rPr lang="en-GB" dirty="0"/>
              <a:t>A Copyright Reform </a:t>
            </a:r>
          </a:p>
          <a:p>
            <a:r>
              <a:rPr lang="en-GB" dirty="0"/>
              <a:t>Ensure the definition of the PSI directive remains open</a:t>
            </a:r>
          </a:p>
          <a:p>
            <a:r>
              <a:rPr lang="en-GB" dirty="0"/>
              <a:t>Terrorism Regulation program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572962"/>
            <a:ext cx="5181600" cy="3179512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Strategic goals</a:t>
            </a:r>
          </a:p>
          <a:p>
            <a:r>
              <a:rPr lang="en-GB" dirty="0"/>
              <a:t>Have more collaborations with free rights organisations</a:t>
            </a:r>
          </a:p>
          <a:p>
            <a:r>
              <a:rPr lang="en-GB" dirty="0"/>
              <a:t>Guide politicians to the right committees</a:t>
            </a:r>
          </a:p>
          <a:p>
            <a:r>
              <a:rPr lang="en-GB" dirty="0"/>
              <a:t>Improve public opinion on free knowledge movement</a:t>
            </a:r>
          </a:p>
        </p:txBody>
      </p:sp>
      <p:pic>
        <p:nvPicPr>
          <p:cNvPr id="6" name="Picture 5" descr="Image result for free knowled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8249" r="13287" b="7608"/>
          <a:stretch/>
        </p:blipFill>
        <p:spPr bwMode="auto">
          <a:xfrm>
            <a:off x="8289758" y="4788567"/>
            <a:ext cx="1949116" cy="194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eu parliament elections 20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t="9369" r="7006" b="11825"/>
          <a:stretch/>
        </p:blipFill>
        <p:spPr bwMode="auto">
          <a:xfrm>
            <a:off x="4782552" y="4752474"/>
            <a:ext cx="2009274" cy="197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copyrigh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88567"/>
            <a:ext cx="1913020" cy="1942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60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8169C-525B-3045-BD9C-27D3D6D2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Actions and </a:t>
            </a:r>
            <a:r>
              <a:rPr lang="fr-FR" dirty="0" err="1"/>
              <a:t>Success</a:t>
            </a:r>
            <a:r>
              <a:rPr lang="fr-FR" dirty="0"/>
              <a:t> of the </a:t>
            </a:r>
            <a:r>
              <a:rPr lang="fr-FR" dirty="0" err="1"/>
              <a:t>Wikimedia’s</a:t>
            </a:r>
            <a:r>
              <a:rPr lang="fr-FR" dirty="0"/>
              <a:t> lobby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4FBC1E-3473-C64D-A6BA-6B6BFB09A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6270" y="1825625"/>
            <a:ext cx="6907530" cy="46672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sz="2200" dirty="0"/>
              <a:t>Few </a:t>
            </a:r>
            <a:r>
              <a:rPr lang="fr-FR" sz="2200" dirty="0" err="1"/>
              <a:t>examples</a:t>
            </a:r>
            <a:endParaRPr lang="fr-FR" sz="2200" dirty="0"/>
          </a:p>
          <a:p>
            <a:pPr marL="0" indent="0" algn="just">
              <a:buNone/>
            </a:pPr>
            <a:endParaRPr lang="fr-FR" sz="2200" dirty="0">
              <a:cs typeface="Calibri"/>
            </a:endParaRPr>
          </a:p>
          <a:p>
            <a:pPr lvl="1" algn="just"/>
            <a:r>
              <a:rPr lang="en-GB" sz="2200" dirty="0"/>
              <a:t>Fight against hate speech on the Internet (coming soon)</a:t>
            </a:r>
            <a:endParaRPr lang="en-GB" sz="2200" dirty="0">
              <a:cs typeface="Calibri"/>
            </a:endParaRPr>
          </a:p>
          <a:p>
            <a:pPr lvl="1" algn="just"/>
            <a:r>
              <a:rPr lang="en-GB" sz="2200" dirty="0"/>
              <a:t>Combating Online Terrorist Content (2018)</a:t>
            </a:r>
            <a:endParaRPr lang="en-GB" sz="2200" dirty="0">
              <a:cs typeface="Calibri"/>
            </a:endParaRPr>
          </a:p>
          <a:p>
            <a:pPr lvl="1" algn="just"/>
            <a:r>
              <a:rPr lang="en-GB" sz="2200" dirty="0"/>
              <a:t>European reform of copyright (2018)</a:t>
            </a:r>
            <a:endParaRPr lang="en-GB" sz="2200" dirty="0">
              <a:cs typeface="Calibri"/>
            </a:endParaRPr>
          </a:p>
          <a:p>
            <a:pPr lvl="1" algn="just"/>
            <a:r>
              <a:rPr lang="en-GB" sz="2200" dirty="0"/>
              <a:t>Fight against the manipulation of information (2018)</a:t>
            </a:r>
            <a:endParaRPr lang="en-GB" sz="2200" dirty="0">
              <a:cs typeface="Calibri"/>
            </a:endParaRPr>
          </a:p>
          <a:p>
            <a:pPr lvl="1" algn="just"/>
            <a:r>
              <a:rPr lang="en-GB" sz="2200" dirty="0"/>
              <a:t>Priority issue of constitutionality National Domains (2017)</a:t>
            </a:r>
            <a:endParaRPr lang="en-GB" sz="2200" dirty="0">
              <a:cs typeface="Calibri"/>
            </a:endParaRPr>
          </a:p>
          <a:p>
            <a:pPr lvl="1" algn="just"/>
            <a:r>
              <a:rPr lang="en-GB" sz="2200" dirty="0"/>
              <a:t>For the free knowledge 2017 ", let us question the candidates in the presidential election! (2017)</a:t>
            </a:r>
            <a:endParaRPr lang="en-GB" sz="2200" dirty="0">
              <a:cs typeface="Calibri"/>
            </a:endParaRPr>
          </a:p>
          <a:p>
            <a:pPr lvl="1" algn="just"/>
            <a:r>
              <a:rPr lang="en-GB" sz="2200" dirty="0"/>
              <a:t>Bill for a digital Republic: establishing the freedom of panorama in France (2015)</a:t>
            </a:r>
            <a:endParaRPr lang="en-GB" sz="2200" dirty="0">
              <a:cs typeface="Calibri"/>
            </a:endParaRPr>
          </a:p>
          <a:p>
            <a:pPr lvl="1" algn="just"/>
            <a:r>
              <a:rPr lang="en-GB" sz="2200" dirty="0"/>
              <a:t>Open GLAM Report: Recommendations for Open Data and Cultural Content, website (2012)</a:t>
            </a:r>
            <a:endParaRPr lang="en-GB" sz="2200" dirty="0">
              <a:cs typeface="Calibri"/>
            </a:endParaRPr>
          </a:p>
          <a:p>
            <a:pPr lvl="1" algn="just"/>
            <a:r>
              <a:rPr lang="en-GB" sz="2200" dirty="0"/>
              <a:t>Amendment Freedom of Panorama (2011)</a:t>
            </a:r>
            <a:endParaRPr lang="en-GB" sz="2200" dirty="0">
              <a:cs typeface="Calibri"/>
            </a:endParaRPr>
          </a:p>
          <a:p>
            <a:pPr lvl="1" algn="just"/>
            <a:r>
              <a:rPr lang="en-GB" sz="2200" dirty="0" err="1"/>
              <a:t>Assises</a:t>
            </a:r>
            <a:r>
              <a:rPr lang="en-GB" sz="2200" dirty="0"/>
              <a:t> du </a:t>
            </a:r>
            <a:r>
              <a:rPr lang="en-GB" sz="2200" dirty="0" err="1"/>
              <a:t>Numérique</a:t>
            </a:r>
            <a:r>
              <a:rPr lang="en-GB" sz="2200" dirty="0"/>
              <a:t>: Status of public works vis-à-vis copyright and related rights (2008)</a:t>
            </a:r>
            <a:endParaRPr lang="en-GB" sz="2200" dirty="0">
              <a:cs typeface="Calibri"/>
            </a:endParaRPr>
          </a:p>
          <a:p>
            <a:pPr lvl="1" algn="just"/>
            <a:r>
              <a:rPr lang="en-GB" sz="2200" dirty="0"/>
              <a:t>Member of the Commission Committee of the CSPLA on Internet Providers (2008)</a:t>
            </a:r>
            <a:endParaRPr lang="en-GB" sz="2200" dirty="0">
              <a:cs typeface="Calibri"/>
            </a:endParaRPr>
          </a:p>
          <a:p>
            <a:endParaRPr lang="es-CO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27BB2E97-0100-A44C-9B71-E5BEDB78F5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194" y="2886234"/>
            <a:ext cx="37338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5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F9DCD2D0-4F1F-4FEF-921C-A848998E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/>
              <a:t>Actions and </a:t>
            </a:r>
            <a:r>
              <a:rPr lang="fr-FR" err="1"/>
              <a:t>Success</a:t>
            </a:r>
            <a:r>
              <a:rPr lang="fr-FR"/>
              <a:t> of the </a:t>
            </a:r>
            <a:r>
              <a:rPr lang="fr-FR" err="1"/>
              <a:t>Wikimedia’s</a:t>
            </a:r>
            <a:r>
              <a:rPr lang="fr-FR"/>
              <a:t> lobby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F3F8C-7056-4A45-860B-721142E4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188" y="2244924"/>
            <a:ext cx="5097779" cy="4065986"/>
          </a:xfrm>
        </p:spPr>
        <p:txBody>
          <a:bodyPr anchor="t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Copyright and the freedom of information</a:t>
            </a:r>
            <a:endParaRPr lang="en-GB">
              <a:solidFill>
                <a:srgbClr val="FFFFFF"/>
              </a:solidFill>
              <a:cs typeface="Calibri"/>
            </a:endParaRPr>
          </a:p>
          <a:p>
            <a:endParaRPr lang="en-GB">
              <a:solidFill>
                <a:srgbClr val="FFFFFF"/>
              </a:solidFill>
              <a:cs typeface="Calibri"/>
            </a:endParaRPr>
          </a:p>
          <a:p>
            <a:endParaRPr lang="en-GB">
              <a:solidFill>
                <a:srgbClr val="FFFFFF"/>
              </a:solidFill>
              <a:cs typeface="Calibri"/>
            </a:endParaRPr>
          </a:p>
          <a:p>
            <a:r>
              <a:rPr lang="en-GB">
                <a:solidFill>
                  <a:srgbClr val="FFFFFF"/>
                </a:solidFill>
              </a:rPr>
              <a:t>Terrorism fight </a:t>
            </a:r>
            <a:endParaRPr lang="en-GB">
              <a:solidFill>
                <a:srgbClr val="FFFFFF"/>
              </a:solidFill>
              <a:cs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D8CAA4-E743-491F-ADD3-259ACE447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20"/>
          <a:stretch/>
        </p:blipFill>
        <p:spPr>
          <a:xfrm>
            <a:off x="7528391" y="2276006"/>
            <a:ext cx="4551903" cy="183312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DF938ED-46E9-4FBA-B1C2-3CBB0ACD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222" y="4313256"/>
            <a:ext cx="4185333" cy="234195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595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FB470-5990-487A-9A72-D7BBA946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Meetings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FA89F9-56F7-453E-BC38-7F35A315C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"/>
          <a:stretch/>
        </p:blipFill>
        <p:spPr>
          <a:xfrm>
            <a:off x="5153822" y="1230240"/>
            <a:ext cx="6553545" cy="44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5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7FB62-01A0-48D7-AD8E-9F87042E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Webliography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82A282-5102-4D7D-94B9-EA2BEAC63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en-US" dirty="0" err="1"/>
              <a:t>Lobying</a:t>
            </a:r>
            <a:r>
              <a:rPr lang="en-US" dirty="0"/>
              <a:t> </a:t>
            </a:r>
            <a:r>
              <a:rPr lang="en-US" dirty="0" err="1"/>
              <a:t>obejctives</a:t>
            </a:r>
            <a:r>
              <a:rPr lang="en-US" dirty="0"/>
              <a:t> of Wikimedia​</a:t>
            </a:r>
          </a:p>
          <a:p>
            <a:pPr marL="0" indent="0" fontAlgn="base">
              <a:buNone/>
            </a:pPr>
            <a:r>
              <a:rPr lang="en-US" dirty="0">
                <a:hlinkClick r:id="rId2"/>
              </a:rPr>
              <a:t>https://meta.wikimedia.org/wiki/Wikim%C3%A9dia_France/Groupes_de_travail/Groupes_th%C3%A9matiques/Lobbying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The Free Knowledge Advocacy Group EU on EU policy : ​</a:t>
            </a:r>
          </a:p>
          <a:p>
            <a:pPr marL="0" indent="0" fontAlgn="base">
              <a:buNone/>
            </a:pPr>
            <a:r>
              <a:rPr lang="en-US" dirty="0">
                <a:hlinkClick r:id="rId3"/>
              </a:rPr>
              <a:t>https://meta.wikimedia.org/wiki/EU_policy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Free Knowledge Advocacy Group:​</a:t>
            </a:r>
          </a:p>
          <a:p>
            <a:pPr marL="0" indent="0" fontAlgn="base">
              <a:buNone/>
            </a:pPr>
            <a:r>
              <a:rPr lang="en-US" dirty="0">
                <a:hlinkClick r:id="rId4"/>
              </a:rPr>
              <a:t>https://wikimediafoundation.org/tag/free-knowledge-advocacy-group/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Fight against terrorist content online: ​</a:t>
            </a:r>
          </a:p>
          <a:p>
            <a:pPr marL="0" indent="0" fontAlgn="base">
              <a:buNone/>
            </a:pPr>
            <a:r>
              <a:rPr lang="en-US" dirty="0">
                <a:hlinkClick r:id="rId5"/>
              </a:rPr>
              <a:t>https://meta.wikimedia.org/wiki/</a:t>
            </a:r>
            <a:r>
              <a:rPr lang="en-US" dirty="0" err="1">
                <a:hlinkClick r:id="rId5"/>
              </a:rPr>
              <a:t>Wikimédia_France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Lutte_contre_les_contenus_à_caractère_terroriste_en_ligne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Directive copyright</a:t>
            </a:r>
            <a:r>
              <a:rPr lang="en-US" dirty="0"/>
              <a:t>​:</a:t>
            </a:r>
          </a:p>
          <a:p>
            <a:pPr marL="0" indent="0" fontAlgn="base">
              <a:buNone/>
            </a:pPr>
            <a:r>
              <a:rPr lang="en-US" dirty="0">
                <a:hlinkClick r:id="rId6"/>
              </a:rPr>
              <a:t>https://meta.wikimedia.org/wiki/</a:t>
            </a:r>
            <a:r>
              <a:rPr lang="en-US" dirty="0" err="1">
                <a:hlinkClick r:id="rId6"/>
              </a:rPr>
              <a:t>Wikimédia_France</a:t>
            </a:r>
            <a:r>
              <a:rPr lang="en-US" dirty="0">
                <a:hlinkClick r:id="rId6"/>
              </a:rPr>
              <a:t>/</a:t>
            </a:r>
            <a:r>
              <a:rPr lang="en-US" dirty="0" err="1">
                <a:hlinkClick r:id="rId6"/>
              </a:rPr>
              <a:t>Directive_copyright</a:t>
            </a:r>
            <a:endParaRPr lang="en-US" dirty="0"/>
          </a:p>
          <a:p>
            <a:pPr fontAlgn="base"/>
            <a:r>
              <a:rPr lang="en-US" dirty="0"/>
              <a:t>Wikimedia Movement:</a:t>
            </a:r>
          </a:p>
          <a:p>
            <a:pPr marL="0" indent="0" fontAlgn="base">
              <a:buNone/>
            </a:pPr>
            <a:r>
              <a:rPr lang="en-GB" dirty="0">
                <a:hlinkClick r:id="rId7"/>
              </a:rPr>
              <a:t>https://fr.wikipedia.org/wiki/Mouvement_Wikim%C3%A9dia</a:t>
            </a:r>
            <a:endParaRPr lang="en-GB" dirty="0"/>
          </a:p>
          <a:p>
            <a:r>
              <a:rPr lang="en-GB" dirty="0"/>
              <a:t>Lobbying objectives</a:t>
            </a:r>
          </a:p>
          <a:p>
            <a:pPr marL="0" indent="0" fontAlgn="base">
              <a:buNone/>
            </a:pPr>
            <a:r>
              <a:rPr lang="en-GB" u="sng" dirty="0">
                <a:hlinkClick r:id="rId8"/>
              </a:rPr>
              <a:t>https://meta.wikimedia.org/wiki/EU_policy/Transparency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46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9F210E8-B93D-44E4-B2FB-40FA732DE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6" y="5303343"/>
            <a:ext cx="4645250" cy="1147863"/>
          </a:xfrm>
        </p:spPr>
        <p:txBody>
          <a:bodyPr anchor="t">
            <a:normAutofit/>
          </a:bodyPr>
          <a:lstStyle/>
          <a:p>
            <a:r>
              <a:rPr lang="en-US" sz="2000" dirty="0"/>
              <a:t>A worldwide company which sense knowledge</a:t>
            </a:r>
            <a:endParaRPr lang="fr-FR" sz="2000" dirty="0"/>
          </a:p>
        </p:txBody>
      </p:sp>
      <p:pic>
        <p:nvPicPr>
          <p:cNvPr id="5" name="Image 4" descr="Une image contenant intérieur, personne&#10;&#10;Description générée automatiquement">
            <a:extLst>
              <a:ext uri="{FF2B5EF4-FFF2-40B4-BE49-F238E27FC236}">
                <a16:creationId xmlns:a16="http://schemas.microsoft.com/office/drawing/2014/main" id="{8C8C9F20-6F17-411C-8DB4-9D5870A93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r="22030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41A9112-F312-4014-8280-8F140A2A4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68" y="219076"/>
            <a:ext cx="4835167" cy="44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4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F34F13D-8812-47A8-88F0-51FC2E43E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" y="643467"/>
            <a:ext cx="1061155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5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426395-D3DF-4E57-9EED-C4F29CF82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" b="1"/>
          <a:stretch/>
        </p:blipFill>
        <p:spPr>
          <a:xfrm>
            <a:off x="20" y="-19049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1F6653B-C996-434D-90D1-B742C84B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worldwide market</a:t>
            </a:r>
          </a:p>
        </p:txBody>
      </p:sp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3C742DD4-FB91-4E97-B6EA-FA4C253E6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936" y="-315884"/>
            <a:ext cx="2986064" cy="34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7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999021-4D2D-6A4B-821C-6899F238F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" sz="5400" b="1" dirty="0"/>
              <a:t>”Wikimedia</a:t>
            </a:r>
            <a:r>
              <a:rPr lang="en" sz="5400" dirty="0"/>
              <a:t> is a global movement whose mission is to bring free educational content to the world.”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898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1B3791-C2E6-8243-82FB-34A8BBF2D1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b="3789"/>
          <a:stretch/>
        </p:blipFill>
        <p:spPr>
          <a:xfrm>
            <a:off x="20" y="1"/>
            <a:ext cx="12191980" cy="5938683"/>
          </a:xfrm>
          <a:prstGeom prst="rect">
            <a:avLst/>
          </a:prstGeom>
          <a:effectLst>
            <a:reflection blurRad="38100" stA="55000" endPos="15000" dir="5400000" sy="-100000" algn="bl" rotWithShape="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658AE-AAF9-4044-87CD-550DB225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610" y="4194809"/>
            <a:ext cx="6850380" cy="2245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" dirty="0"/>
              <a:t>“Through various projects and the support structure of the non-profit Wikimedia Foundation, Wikimedia strives to bring about a world in which every single human being can freely share in the sum of all knowledge.”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03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84AF00-C52E-AA41-B780-77E598A1B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38" r="22428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A86CA6-4607-441F-84AE-DAB6D1837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658AE-AAF9-4044-87CD-550DB225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420" y="731520"/>
            <a:ext cx="4755020" cy="5383529"/>
          </a:xfrm>
        </p:spPr>
        <p:txBody>
          <a:bodyPr>
            <a:normAutofit lnSpcReduction="10000"/>
          </a:bodyPr>
          <a:lstStyle/>
          <a:p>
            <a:pPr algn="just"/>
            <a:r>
              <a:rPr lang="en" dirty="0"/>
              <a:t>A group of </a:t>
            </a:r>
            <a:r>
              <a:rPr lang="en" dirty="0" err="1"/>
              <a:t>Wikimedians</a:t>
            </a:r>
            <a:r>
              <a:rPr lang="en" dirty="0"/>
              <a:t> who promote free access to, and re-use of, human knowledge. </a:t>
            </a:r>
          </a:p>
          <a:p>
            <a:pPr algn="just"/>
            <a:r>
              <a:rPr lang="en" dirty="0"/>
              <a:t>Take a stance on regulation relating to open access and copyright.</a:t>
            </a:r>
          </a:p>
          <a:p>
            <a:pPr algn="just"/>
            <a:r>
              <a:rPr lang="en" b="1" dirty="0"/>
              <a:t>Three projects:</a:t>
            </a:r>
          </a:p>
          <a:p>
            <a:pPr marL="0" indent="0" algn="just">
              <a:buNone/>
            </a:pPr>
            <a:r>
              <a:rPr lang="en" dirty="0"/>
              <a:t>         1. Public Domain for Public        Works. </a:t>
            </a:r>
          </a:p>
          <a:p>
            <a:pPr marL="0" indent="0" algn="just">
              <a:buNone/>
            </a:pPr>
            <a:r>
              <a:rPr lang="en" dirty="0"/>
              <a:t>          2. European Freedom of Panorama. </a:t>
            </a:r>
          </a:p>
          <a:p>
            <a:pPr marL="0" indent="0" algn="just">
              <a:buNone/>
            </a:pPr>
            <a:r>
              <a:rPr lang="en" dirty="0"/>
              <a:t>           3. Free Use of Orphan Works.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44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DAD7B1-E339-0445-9FC1-86C752EC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# of persons in lobbying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06991C-15A5-BE43-A23E-C71F0D4BA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TOTAL: 6</a:t>
            </a:r>
          </a:p>
          <a:p>
            <a:r>
              <a:rPr lang="es-CO" dirty="0"/>
              <a:t>5 persons ---- 100% (full time)</a:t>
            </a:r>
          </a:p>
          <a:p>
            <a:r>
              <a:rPr lang="es-CO" dirty="0"/>
              <a:t>1 person ---- 50% (part time)</a:t>
            </a:r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23E6D48A-D53D-124D-9D6F-61228C0E1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" y="3728720"/>
            <a:ext cx="11174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9BAC2-05C5-8140-B1B9-576A0C0D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Distribution of work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43658-25F0-8F46-BD11-6D2BA361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228849"/>
            <a:ext cx="10233800" cy="39481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" sz="3000" dirty="0"/>
              <a:t>2 people responsible for the EU activities.</a:t>
            </a:r>
          </a:p>
          <a:p>
            <a:pPr algn="just"/>
            <a:r>
              <a:rPr lang="en" sz="3000" dirty="0"/>
              <a:t>3 person responsible for German activities but also partly helping out with EU level activities.</a:t>
            </a:r>
          </a:p>
          <a:p>
            <a:pPr algn="just"/>
            <a:r>
              <a:rPr lang="en" sz="3000" dirty="0"/>
              <a:t>1 half-time person working on specific projects/dossiers.</a:t>
            </a:r>
          </a:p>
          <a:p>
            <a:pPr algn="just"/>
            <a:r>
              <a:rPr lang="en" sz="3000" dirty="0"/>
              <a:t>6 people that spend at least some paid hours every month on this.</a:t>
            </a:r>
          </a:p>
          <a:p>
            <a:pPr algn="just"/>
            <a:r>
              <a:rPr lang="en" sz="3000" dirty="0"/>
              <a:t>About 30 volunteers with varying degrees of commitment</a:t>
            </a:r>
            <a:endParaRPr lang="es-CO" sz="3000" dirty="0"/>
          </a:p>
          <a:p>
            <a:pPr marL="0" indent="0">
              <a:buNone/>
            </a:pP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711579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391</Words>
  <Application>Microsoft Office PowerPoint</Application>
  <PresentationFormat>Grand écran</PresentationFormat>
  <Paragraphs>73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Depth</vt:lpstr>
      <vt:lpstr>Tia  Collins  Maria Victoria Gonzalez  Burcet  Adrian  Skrzypczak </vt:lpstr>
      <vt:lpstr>Présentation PowerPoint</vt:lpstr>
      <vt:lpstr>Présentation PowerPoint</vt:lpstr>
      <vt:lpstr>A worldwide market</vt:lpstr>
      <vt:lpstr>Présentation PowerPoint</vt:lpstr>
      <vt:lpstr>Présentation PowerPoint</vt:lpstr>
      <vt:lpstr>Présentation PowerPoint</vt:lpstr>
      <vt:lpstr># of persons in lobbying </vt:lpstr>
      <vt:lpstr>Distribution of work </vt:lpstr>
      <vt:lpstr>Présentation PowerPoint</vt:lpstr>
      <vt:lpstr>Lobbying objectives</vt:lpstr>
      <vt:lpstr>Actions and Success of the Wikimedia’s lobby</vt:lpstr>
      <vt:lpstr>Actions and Success of the Wikimedia’s lobby</vt:lpstr>
      <vt:lpstr>Meetings</vt:lpstr>
      <vt:lpstr>Webliography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Tia  Collins  Maria Victoria Gonzalez  Burcet  Adrian  Skrzypczak</dc:title>
  <dc:creator>Maria Victoria Gonzalez</dc:creator>
  <cp:lastModifiedBy>David REES</cp:lastModifiedBy>
  <cp:revision>5</cp:revision>
  <dcterms:created xsi:type="dcterms:W3CDTF">2019-04-16T19:53:22Z</dcterms:created>
  <dcterms:modified xsi:type="dcterms:W3CDTF">2019-04-29T10:18:15Z</dcterms:modified>
</cp:coreProperties>
</file>