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5" r:id="rId3"/>
    <p:sldId id="267" r:id="rId4"/>
    <p:sldId id="257" r:id="rId5"/>
    <p:sldId id="258" r:id="rId6"/>
    <p:sldId id="259" r:id="rId7"/>
    <p:sldId id="260" r:id="rId8"/>
    <p:sldId id="261" r:id="rId9"/>
    <p:sldId id="263" r:id="rId10"/>
    <p:sldId id="262" r:id="rId11"/>
    <p:sldId id="268" r:id="rId12"/>
    <p:sldId id="269" r:id="rId13"/>
  </p:sldIdLst>
  <p:sldSz cx="12192000" cy="6858000"/>
  <p:notesSz cx="6858000" cy="1685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7AF27B-8923-4EC3-CB97-C88A22826BEA}" v="957" dt="2019-04-16T09:37:25.292"/>
    <p1510:client id="{8BE448FD-B9FB-F74C-A996-33743DD46B70}" v="179" dt="2019-04-17T07:33:08.635"/>
    <p1510:client id="{7445B226-12EC-F139-D4B9-5094CB042070}" v="3" dt="2019-04-16T08:12:05.403"/>
    <p1510:client id="{9A675820-7630-DC2F-5FF5-7B7F23F273F7}" v="336" dt="2019-04-16T10:10:01.274"/>
    <p1510:client id="{DBB50A99-8456-7301-4CB4-4DD49300461E}" v="565" dt="2019-04-17T07:10:55.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58076"/>
  </p:normalViewPr>
  <p:slideViewPr>
    <p:cSldViewPr snapToGrid="0">
      <p:cViewPr varScale="1">
        <p:scale>
          <a:sx n="35" d="100"/>
          <a:sy n="35" d="100"/>
        </p:scale>
        <p:origin x="1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40484-29C5-4E25-A966-A0BD4E5004B8}" type="datetimeFigureOut">
              <a:rPr lang="en-US"/>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E3EFB-3E1B-4BAB-B4C3-135E085B9D15}" type="slidenum">
              <a:rPr lang="en-US"/>
              <a:t>‹N°›</a:t>
            </a:fld>
            <a:endParaRPr lang="en-US"/>
          </a:p>
        </p:txBody>
      </p:sp>
    </p:spTree>
    <p:extLst>
      <p:ext uri="{BB962C8B-B14F-4D97-AF65-F5344CB8AC3E}">
        <p14:creationId xmlns:p14="http://schemas.microsoft.com/office/powerpoint/2010/main" val="290986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bsnews.com/news/drug-makers-gave-lobbyists-an-xmas-gift-millions-more-to-lobby-obama-administration/" TargetMode="External"/><Relationship Id="rId7" Type="http://schemas.openxmlformats.org/officeDocument/2006/relationships/hyperlink" Target="https://www.bastamag.net/webdocs/pharmapapers/l-argent-de-l-influence/lobbying-a-paris-bruxelles-et-washington-l-enorme-puissance-de-feu-des-labo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bastamag.net/webdocs/pharmapapers/l-argent-de-l-influence/a-paris-l-influence-ecrasante-des-labos-face-aux-associations-de-patients/" TargetMode="External"/><Relationship Id="rId5" Type="http://schemas.openxmlformats.org/officeDocument/2006/relationships/hyperlink" Target="https://www.cbsnews.com/news/senators-rail-at-big-pharmas-secretive-lobbying/" TargetMode="External"/><Relationship Id="rId4" Type="http://schemas.openxmlformats.org/officeDocument/2006/relationships/hyperlink" Target="https://www.citizensforethics.org/a-bitter-pill-how-big-pharma-lobbies-to-keep-prescription-drug-prices-high/"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ardiobrief.org/2011/05/25/senate-report-uncovers-sanofi-attempts-to-stifle-generic-lovenox/"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ft.com/content/c552705c-b062-11e8-99ca-68cf89602132" TargetMode="External"/><Relationship Id="rId5" Type="http://schemas.openxmlformats.org/officeDocument/2006/relationships/hyperlink" Target="https://lobbyfacts.eu/representative/20c0960ce173429fa1a987cd8b3f688f" TargetMode="External"/><Relationship Id="rId4" Type="http://schemas.openxmlformats.org/officeDocument/2006/relationships/hyperlink" Target="https://www.finance.senate.gov/imo/media/doc/05252011%20Staff%20Report%20on%20Sanofi's%20Strategic%20Use%20of%20Third%20Parties%20to%20Influence%20the%20FDA.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anofi.com/-/media/Project/One-Sanofi-Web/Websites/Global/Sanofi-COM/Home/common/docs/download-center/Lobbying_2018.pdf?la=en&amp;hash=BFFFFCC15AB7E25A5377B675F9BCADE5A05BDE4C"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c.europa.eu/transparencyregister/public/consultation/displaylobbyist.do?id=61291462764-77"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anofi.com/-/media/Project/One-Sanofi-Web/Websites/Global/Sanofi-COM/Home/common/docs/download-center/Lobbying_2018.pdf?la=en&amp;hash=BFFFFCC15AB7E25A5377B675F9BCADE5A05BDE4C"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ec.europa.eu/transparencyregister/public/consultation/displaylobbyist.do?id=61291462764-7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nofi.com/-/media/Project/One-Sanofi-Web/Websites/Global/Sanofi-COM/Home/common/docs/download-center/Lobbying_2018.pdf?la=en&amp;hash=BFFFFCC15AB7E25A5377B675F9BCADE5A05BDE4C"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opensecrets.org/lobby/clientsum.php?id=D000000215&amp;year=2018&amp;fbclid=IwAR0JMk5AvoNoIAu6DmVEl8wk7pxOaLxmua9Lqz-rQqwvqn6CAWBObTozdP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stamag.net/webdocs/pharmapapers/l-argent-de-l-influence/lobbying-a-paris-bruxelles-et-washington-l-enorme-puissance-de-feu-des-labo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Sanofi has many objectives for lobbying, we decided to focus on some of the more prominent ones. To begin, one of the largest goals within Sanofi lobbying rests upon drug pricing. The hard truth is that the prices of prescription drugs nowadays are extortionate, and behind this is the workings of the pharmaceutical industry, with Sanofi being one of the largest contenders. For example, during just Q1 to Q3 in 2017, Sanofi spent nearly $4 Mil under general issues related to drug pricing. The political heat on pharmaceutical manufacturers drug costs has risen substantially recently, and Sanofi (along with many other manufacturers) are spending big money to keep regulation down. Research shows objectives around this focus on keeping drug prices high, opposing new legislation, protecting and expanding existing loopholes, and delaying the implementation of new regulations. Ensuring their ability to raise prices guarantees their ability to drive profits for their shareholders. </a:t>
            </a:r>
          </a:p>
          <a:p>
            <a:endParaRPr lang="en-GB" dirty="0"/>
          </a:p>
          <a:p>
            <a:r>
              <a:rPr lang="en-GB" dirty="0"/>
              <a:t>Elsewhere, one of Sanofi’s lobbying objectives is to control its market dependency. An example is when in 2007, the FDA (Federal Drug Administration) considered using a cheaper, generic version to that of one of Sanofi’s. Resultingly, in a report by the Senate Finance Committee, Sanofi was accused of paying off doctors to lobby the FDA against generics, and that it paid more than $2.6 Mil over three years to the Society for Hospital Medicine in lieu of fighting off generics. It took over two years for a generic to be considered, and ultimately were defeated, although they saved massive profits during these two years.</a:t>
            </a:r>
            <a:endParaRPr lang="en-GB" dirty="0">
              <a:cs typeface="Calibri"/>
            </a:endParaRPr>
          </a:p>
          <a:p>
            <a:endParaRPr lang="en-GB" dirty="0"/>
          </a:p>
          <a:p>
            <a:r>
              <a:rPr lang="en-GB" dirty="0"/>
              <a:t>Additionally, although when thinking about lobbying we often think of Brussels or Washington, Sanofi has a large interest in Paris. This is because each year, France’s National Assembly reviews and amends the social security financing law, which within determines the amount of spending and reimbursement of prescription drugs set by law. In 2017, Sanofi’s lobbying expenses totalled €430,000 in France, one of the largest spenders. It has been well journaled that the pharmaceutical companies that are the most advantaged in France (that is, who receives the largest refunds) are the ones who spend the most on lobbying, a tactic to securing consumer dependency for its drugs. </a:t>
            </a:r>
            <a:endParaRPr lang="en-GB" dirty="0">
              <a:cs typeface="Calibri"/>
            </a:endParaRPr>
          </a:p>
          <a:p>
            <a:r>
              <a:rPr lang="en-GB" dirty="0"/>
              <a:t>It is no different in the US as well for Sanofi, who lobbies to ensure that the drugs are covered by Medicare.  </a:t>
            </a:r>
            <a:endParaRPr lang="en-GB" dirty="0">
              <a:cs typeface="Calibri"/>
            </a:endParaRPr>
          </a:p>
          <a:p>
            <a:endParaRPr lang="en-GB" dirty="0"/>
          </a:p>
          <a:p>
            <a:r>
              <a:rPr lang="en-GB" dirty="0"/>
              <a:t>Lastly, which we find as a general overview of its objectives is simply influencing policy making it is favour, which extends to many areas, such as vaccine legislation, research and development policy and intellectual property policy, etcetera. </a:t>
            </a:r>
          </a:p>
          <a:p>
            <a:endParaRPr lang="en-GB" dirty="0"/>
          </a:p>
          <a:p>
            <a:endParaRPr lang="en-GB" dirty="0"/>
          </a:p>
          <a:p>
            <a:r>
              <a:rPr lang="en-GB" dirty="0">
                <a:hlinkClick r:id="rId3"/>
              </a:rPr>
              <a:t>https://www.cbsnews.com/news/drug-makers-gave-lobbyists-an-xmas-gift-millions-more-to-lobby-obama-administration/</a:t>
            </a:r>
            <a:r>
              <a:rPr lang="en-GB" dirty="0"/>
              <a:t> “research and development tax credit”</a:t>
            </a:r>
            <a:endParaRPr lang="en-GB" dirty="0">
              <a:cs typeface="Calibri"/>
            </a:endParaRPr>
          </a:p>
          <a:p>
            <a:r>
              <a:rPr lang="en-GB" noProof="0" dirty="0">
                <a:hlinkClick r:id="rId4"/>
              </a:rPr>
              <a:t>https://www.citizensforethics.org/a-bitter-pill-how-big-pharma-lobbies-to-keep-prescription-drug-prices-high/</a:t>
            </a:r>
            <a:r>
              <a:rPr lang="en-GB" dirty="0"/>
              <a:t> “</a:t>
            </a:r>
            <a:r>
              <a:rPr lang="en-GB" noProof="0" dirty="0"/>
              <a:t>drug pricing</a:t>
            </a:r>
            <a:r>
              <a:rPr lang="en-GB" dirty="0"/>
              <a:t>”</a:t>
            </a:r>
            <a:endParaRPr lang="en-GB" noProof="0" dirty="0">
              <a:cs typeface="Calibri"/>
            </a:endParaRPr>
          </a:p>
          <a:p>
            <a:r>
              <a:rPr lang="en-GB" noProof="0" dirty="0">
                <a:hlinkClick r:id="rId5"/>
              </a:rPr>
              <a:t>https://www.cbsnews.com/news/senators-rail-at-big-pharmas-secretive-lobbying/</a:t>
            </a:r>
            <a:r>
              <a:rPr lang="en-GB" dirty="0"/>
              <a:t> </a:t>
            </a:r>
            <a:endParaRPr lang="en-GB" noProof="0" dirty="0">
              <a:cs typeface="Calibri"/>
            </a:endParaRPr>
          </a:p>
          <a:p>
            <a:r>
              <a:rPr lang="en-GB" noProof="0" dirty="0">
                <a:hlinkClick r:id="rId6"/>
              </a:rPr>
              <a:t>https://www.bastamag.net/webdocs/pharmapapers/l-argent-de-l-influence/a-paris-l-influence-ecrasante-des-labos-face-aux-associations-de-patients/</a:t>
            </a:r>
            <a:r>
              <a:rPr lang="en-GB" dirty="0"/>
              <a:t> “</a:t>
            </a:r>
            <a:r>
              <a:rPr lang="en-GB" noProof="0" dirty="0"/>
              <a:t>social security</a:t>
            </a:r>
            <a:r>
              <a:rPr lang="en-GB" dirty="0"/>
              <a:t>”</a:t>
            </a:r>
            <a:endParaRPr lang="en-GB" noProof="0" dirty="0">
              <a:cs typeface="Calibri"/>
            </a:endParaRPr>
          </a:p>
          <a:p>
            <a:r>
              <a:rPr lang="en-GB" dirty="0">
                <a:hlinkClick r:id="rId7"/>
              </a:rPr>
              <a:t>https://www.bastamag.net/webdocs/pharmapapers/l-argent-de-l-influence/lobbying-a-paris-bruxelles-et-washington-l-enorme-puissance-de-feu-des-labos/</a:t>
            </a:r>
            <a:r>
              <a:rPr lang="en-GB" dirty="0"/>
              <a:t> “social security”</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416E3EFB-3E1B-4BAB-B4C3-135E085B9D15}" type="slidenum">
              <a:rPr lang="en-US"/>
              <a:t>4</a:t>
            </a:fld>
            <a:endParaRPr lang="en-US"/>
          </a:p>
        </p:txBody>
      </p:sp>
    </p:spTree>
    <p:extLst>
      <p:ext uri="{BB962C8B-B14F-4D97-AF65-F5344CB8AC3E}">
        <p14:creationId xmlns:p14="http://schemas.microsoft.com/office/powerpoint/2010/main" val="185676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I previously mentioned, in a senate finance committee report, Sanofi was accused of meeting with multiple societies and foundations to influence regulation against generic drug versions. </a:t>
            </a:r>
            <a:r>
              <a:rPr lang="en-US" dirty="0"/>
              <a:t>According to the report, the Society for Hospital Medicine received more than $2.6 million over 3 years from Sanofi for sponsorship and conferences. Sanofi urged them to send letters to the FDA questioning the safety of generics. In an internal email, an executive at the society admitted it "has no history of making similar comments to the FDA" and lacked "the expertise and knowledge" to weigh in on the matter. But the society sent two letters anyway. Warning in one, "an untested generic substitution...is not in our patients' best interest". Sanofi also paid $2.3 million to the North American Thrombosis Foundation, which also wrote to the FDA to warn of the "potential for unanticipated adverse events" from generic drugs. Additionally in the same report was evidence showing $260,000 paid to a Duke University medical professor for "speaker/consulting services" to encourage the FDA ‘‘to learn more of the findings and recommendations’’ of a March 28, 2008 ‘‘scientific interchange roundtable’’ in Huntington Beach, CA, which Sanofi paid $190,000 to sponsor. </a:t>
            </a:r>
          </a:p>
          <a:p>
            <a:endParaRPr lang="en-US" dirty="0">
              <a:cs typeface="Calibri"/>
            </a:endParaRPr>
          </a:p>
          <a:p>
            <a:r>
              <a:rPr lang="en-US" dirty="0">
                <a:cs typeface="Calibri"/>
              </a:rPr>
              <a:t>Sanofi has quite the reputation for bribery, for instance they used schemes which</a:t>
            </a:r>
            <a:r>
              <a:rPr lang="en-US" dirty="0"/>
              <a:t> spanned multiple countries and involved bribe payments to government procurement officials and healthcare providers in order to be awarded tenders and to increase prescriptions of its products. </a:t>
            </a:r>
            <a:endParaRPr lang="en-US" dirty="0">
              <a:cs typeface="Calibri"/>
            </a:endParaRPr>
          </a:p>
          <a:p>
            <a:r>
              <a:rPr lang="en-US" dirty="0"/>
              <a:t>The company allegedly paid ¥1.7 million ($277,000) in bribes to 503 doctors around the country, forking over ¥80 to doctors each time a patient bought its products.</a:t>
            </a:r>
            <a:endParaRPr lang="en-US" dirty="0">
              <a:cs typeface="Calibri"/>
            </a:endParaRPr>
          </a:p>
          <a:p>
            <a:endParaRPr lang="en-US" dirty="0"/>
          </a:p>
          <a:p>
            <a:pPr marL="171450" indent="-171450">
              <a:buFont typeface="Arial"/>
              <a:buChar char="•"/>
            </a:pPr>
            <a:r>
              <a:rPr lang="en-US" dirty="0"/>
              <a:t>25 Jan 2018 - Lucie Mattera - European patent protection (DG Economics &amp; Tax)</a:t>
            </a:r>
            <a:endParaRPr lang="en-US" dirty="0">
              <a:cs typeface="Calibri"/>
            </a:endParaRPr>
          </a:p>
          <a:p>
            <a:pPr marL="171450" indent="-171450">
              <a:buFont typeface="Arial"/>
              <a:buChar char="•"/>
            </a:pPr>
            <a:r>
              <a:rPr lang="en-US" dirty="0"/>
              <a:t>02 Jul 2015 - Commissioner Vytenis Andriukaitis - vaccinations (DG Health)</a:t>
            </a:r>
            <a:endParaRPr lang="en-US" dirty="0">
              <a:cs typeface="Calibri"/>
            </a:endParaRPr>
          </a:p>
          <a:p>
            <a:pPr marL="171450" indent="-171450">
              <a:buFont typeface="Arial"/>
              <a:buChar char="•"/>
            </a:pPr>
            <a:r>
              <a:rPr lang="en-US" dirty="0"/>
              <a:t>02 Jul 2015 - Paula Duarte Gaspar - vaccinations (DG Health)</a:t>
            </a:r>
            <a:endParaRPr lang="en-US" dirty="0">
              <a:cs typeface="Calibri"/>
            </a:endParaRPr>
          </a:p>
          <a:p>
            <a:r>
              <a:rPr lang="en-US" dirty="0"/>
              <a:t>The European Commission doesn't publish information about other lobby meetings with lower-level staff.</a:t>
            </a:r>
            <a:endParaRPr lang="en-US" dirty="0">
              <a:cs typeface="Calibri"/>
            </a:endParaRPr>
          </a:p>
          <a:p>
            <a:endParaRPr lang="en-US" dirty="0">
              <a:cs typeface="Calibri"/>
            </a:endParaRPr>
          </a:p>
          <a:p>
            <a:endParaRPr lang="en-US" dirty="0">
              <a:cs typeface="Calibri"/>
            </a:endParaRPr>
          </a:p>
          <a:p>
            <a:r>
              <a:rPr lang="en-US" dirty="0">
                <a:cs typeface="Calibri"/>
              </a:rPr>
              <a:t>Not an exhaustive list </a:t>
            </a:r>
          </a:p>
          <a:p>
            <a:endParaRPr lang="en-US" dirty="0">
              <a:cs typeface="Calibri"/>
            </a:endParaRPr>
          </a:p>
          <a:p>
            <a:r>
              <a:rPr lang="en-US" dirty="0">
                <a:hlinkClick r:id="rId3"/>
              </a:rPr>
              <a:t>http://www.cardiobrief.org/2011/05/25/senate-report-uncovers-sanofi-attempts-to-stifle-generic-lovenox/</a:t>
            </a:r>
            <a:endParaRPr lang="en-US" dirty="0"/>
          </a:p>
          <a:p>
            <a:r>
              <a:rPr lang="en-US" dirty="0">
                <a:hlinkClick r:id="rId4"/>
              </a:rPr>
              <a:t>https://www.finance.senate.gov/imo/media/doc/05252011%20Staff%20Report%20on%20Sanofi's%20Strategic%20Use%20of%20Third%20Parties%20to%20Influence%20the%20FDA.pdf</a:t>
            </a:r>
            <a:endParaRPr lang="en-US" dirty="0">
              <a:cs typeface="Calibri"/>
              <a:hlinkClick r:id="rId4"/>
            </a:endParaRPr>
          </a:p>
          <a:p>
            <a:r>
              <a:rPr lang="en-US" dirty="0">
                <a:hlinkClick r:id="rId5"/>
              </a:rPr>
              <a:t>https://lobbyfacts.eu/representative/20c0960ce173429fa1a987cd8b3f688f</a:t>
            </a:r>
            <a:endParaRPr lang="en-US" dirty="0">
              <a:cs typeface="Calibri"/>
              <a:hlinkClick r:id="rId5"/>
            </a:endParaRPr>
          </a:p>
          <a:p>
            <a:r>
              <a:rPr lang="en-US" dirty="0">
                <a:hlinkClick r:id="rId6"/>
              </a:rPr>
              <a:t>https://www.ft.com/content/c552705c-b062-11e8-99ca-68cf89602132</a:t>
            </a:r>
            <a:endParaRPr lang="en-US" dirty="0"/>
          </a:p>
        </p:txBody>
      </p:sp>
      <p:sp>
        <p:nvSpPr>
          <p:cNvPr id="4" name="Slide Number Placeholder 3"/>
          <p:cNvSpPr>
            <a:spLocks noGrp="1"/>
          </p:cNvSpPr>
          <p:nvPr>
            <p:ph type="sldNum" sz="quarter" idx="5"/>
          </p:nvPr>
        </p:nvSpPr>
        <p:spPr/>
        <p:txBody>
          <a:bodyPr/>
          <a:lstStyle/>
          <a:p>
            <a:fld id="{416E3EFB-3E1B-4BAB-B4C3-135E085B9D15}" type="slidenum">
              <a:rPr lang="en-US"/>
              <a:t>5</a:t>
            </a:fld>
            <a:endParaRPr lang="en-US"/>
          </a:p>
        </p:txBody>
      </p:sp>
    </p:spTree>
    <p:extLst>
      <p:ext uri="{BB962C8B-B14F-4D97-AF65-F5344CB8AC3E}">
        <p14:creationId xmlns:p14="http://schemas.microsoft.com/office/powerpoint/2010/main" val="66966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cs typeface="Calibri"/>
              </a:rPr>
              <a:t>Sanofi joined the EU transparency register in 2009, which requires members to disclose information regarding their lobbying and advocacy activities. </a:t>
            </a:r>
            <a:r>
              <a:rPr lang="en-US">
                <a:hlinkClick r:id="rId3"/>
              </a:rPr>
              <a:t>https://www.sanofi.com/-/media/Project/One-Sanofi-Web/Websites/Global/Sanofi-COM/Home/common/docs/download-center/Lobbying_2018.pdf?la=en&amp;hash=BFFFFCC15AB7E25A5377B675F9BCADE5A05BDE4C</a:t>
            </a:r>
            <a:endParaRPr lang="en-US"/>
          </a:p>
          <a:p>
            <a:pPr marL="285750" indent="-285750">
              <a:lnSpc>
                <a:spcPct val="90000"/>
              </a:lnSpc>
              <a:spcBef>
                <a:spcPts val="1000"/>
              </a:spcBef>
              <a:buFont typeface="Arial"/>
              <a:buChar char="•"/>
            </a:pPr>
            <a:r>
              <a:rPr lang="en-US"/>
              <a:t>In the European transparency register, Sanofi is registered in section II</a:t>
            </a:r>
          </a:p>
          <a:p>
            <a:pPr marL="285750" indent="-285750">
              <a:lnSpc>
                <a:spcPct val="90000"/>
              </a:lnSpc>
              <a:spcBef>
                <a:spcPts val="1000"/>
              </a:spcBef>
              <a:buFont typeface="Arial"/>
              <a:buChar char="•"/>
            </a:pPr>
            <a:r>
              <a:rPr lang="en-US"/>
              <a:t>This means that their lobbying is done both in-house and through trade/business/professional associations </a:t>
            </a:r>
          </a:p>
          <a:p>
            <a:pPr marL="285750" indent="-285750">
              <a:lnSpc>
                <a:spcPct val="90000"/>
              </a:lnSpc>
              <a:spcBef>
                <a:spcPts val="1000"/>
              </a:spcBef>
              <a:buFont typeface="Arial"/>
              <a:buChar char="•"/>
            </a:pPr>
            <a:r>
              <a:rPr lang="en-US">
                <a:hlinkClick r:id="rId4"/>
              </a:rPr>
              <a:t>http://ec.europa.eu/transparencyregister/public/consultation/displaylobbyist.do?id=61291462764-77</a:t>
            </a:r>
            <a:endParaRPr lang="en-US"/>
          </a:p>
          <a:p>
            <a:pPr marL="285750" indent="-285750">
              <a:lnSpc>
                <a:spcPct val="90000"/>
              </a:lnSpc>
              <a:spcBef>
                <a:spcPts val="1000"/>
              </a:spcBef>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6E3EFB-3E1B-4BAB-B4C3-135E085B9D15}" type="slidenum">
              <a:rPr lang="en-US"/>
              <a:t>6</a:t>
            </a:fld>
            <a:endParaRPr lang="en-US"/>
          </a:p>
        </p:txBody>
      </p:sp>
    </p:spTree>
    <p:extLst>
      <p:ext uri="{BB962C8B-B14F-4D97-AF65-F5344CB8AC3E}">
        <p14:creationId xmlns:p14="http://schemas.microsoft.com/office/powerpoint/2010/main" val="415815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Big pharma has a considerable amount of power in EU lobbying, mostly through such as the EFPIA, whose other members include Bayer, Pfizer, and Novartis, among others</a:t>
            </a:r>
          </a:p>
          <a:p>
            <a:endParaRPr lang="en-US">
              <a:cs typeface="Calibri"/>
            </a:endParaRPr>
          </a:p>
          <a:p>
            <a:r>
              <a:rPr lang="en-US">
                <a:cs typeface="Calibri"/>
              </a:rPr>
              <a:t>The orange table here shows what Sanofi spends on lobbying for a few associations they belong to. Things to note here are that the previously mentioned EFPIA is the largest of the Brussels-based organizations they contribute to during the given years, and the high numbers that they are pumping into the Paris-based organization LEEM, as a result of their national-level goals, which ___ will talk about/has talked about.</a:t>
            </a:r>
          </a:p>
          <a:p>
            <a:r>
              <a:rPr lang="en-US">
                <a:hlinkClick r:id="rId3"/>
              </a:rPr>
              <a:t>https://www.sanofi.com/-/media/Project/One-Sanofi-Web/Websites/Global/Sanofi-COM/Home/common/docs/download-center/Lobbying_2018.pdf?la=en&amp;hash=BFFFFCC15AB7E25A5377B675F9BCADE5A05BDE4C</a:t>
            </a:r>
            <a:endParaRPr lang="en-US">
              <a:cs typeface="Calibri" panose="020F0502020204030204"/>
            </a:endParaRPr>
          </a:p>
          <a:p>
            <a:endParaRPr lang="en-US">
              <a:cs typeface="Calibri" panose="020F0502020204030204"/>
            </a:endParaRPr>
          </a:p>
          <a:p>
            <a:r>
              <a:rPr lang="en-US">
                <a:cs typeface="Calibri" panose="020F0502020204030204"/>
              </a:rPr>
              <a:t>Here is a list of all of the associations and partners that the EU transparency register can list for Sanofi. Note that this is only a list for Sanofi's partners and associations related to EU lobbying. For US lobbying, Sanofi makes greater use of consulting firms, which will be shown on the next slide.</a:t>
            </a:r>
          </a:p>
          <a:p>
            <a:r>
              <a:rPr lang="en-US">
                <a:hlinkClick r:id="rId4"/>
              </a:rPr>
              <a:t>http://ec.europa.eu/transparencyregister/public/consultation/displaylobbyist.do?id=61291462764-77</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6E3EFB-3E1B-4BAB-B4C3-135E085B9D15}" type="slidenum">
              <a:rPr lang="en-US"/>
              <a:t>7</a:t>
            </a:fld>
            <a:endParaRPr lang="en-US"/>
          </a:p>
        </p:txBody>
      </p:sp>
    </p:spTree>
    <p:extLst>
      <p:ext uri="{BB962C8B-B14F-4D97-AF65-F5344CB8AC3E}">
        <p14:creationId xmlns:p14="http://schemas.microsoft.com/office/powerpoint/2010/main" val="20353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Sanofi is a member of over 50 external groups in the United States, including trade associations, think tanks, and local business groups. In addition, Sanofi also made 674,100 USD of direct contributions to political candidates or elected officials. Sanofi has also created a PAC, or Political Action Committee, which allows Sanofi to directly support political candidates that "champion Sanofi and its diverse portfolio." </a:t>
            </a:r>
          </a:p>
          <a:p>
            <a:r>
              <a:rPr lang="en-US">
                <a:hlinkClick r:id="rId3"/>
              </a:rPr>
              <a:t>https://www.sanofi.com/-/media/Project/One-Sanofi-Web/Websites/Global/Sanofi-COM/Home/common/docs/download-center/Lobbying_2018.pdf?la=en&amp;hash=BFFFFCC15AB7E25A5377B675F9BCADE5A05BDE4C</a:t>
            </a:r>
            <a:endParaRPr lang="en-US"/>
          </a:p>
          <a:p>
            <a:endParaRPr lang="en-US">
              <a:cs typeface="Calibri"/>
            </a:endParaRPr>
          </a:p>
          <a:p>
            <a:r>
              <a:rPr lang="en-US">
                <a:cs typeface="Calibri"/>
              </a:rPr>
              <a:t>Compared to the two consulting agencies Sanofi uses (or claims to use) in Europe, they reportedly make use of at least 9 for US lobbying. That said, if you were to add up the costs of these 9 agencies, they would not equal the 4,680,000 USD that Sanofi US spends in total for US lobbying, it would only equal 1,655,000. One can conclude that Sanofi US does a lot of in-house lobbying as well, similar to how they operate in Europe. </a:t>
            </a:r>
            <a:endParaRPr lang="en-US"/>
          </a:p>
          <a:p>
            <a:r>
              <a:rPr lang="en-US">
                <a:hlinkClick r:id="rId4"/>
              </a:rPr>
              <a:t>https://www.opensecrets.org/lobby/clientsum.php?id=D000000215&amp;year=2018&amp;fbclid=IwAR0JMk5AvoNoIAu6DmVEl8wk7pxOaLxmua9Lqz-rQqwvqn6CAWBObTozdP0</a:t>
            </a:r>
          </a:p>
          <a:p>
            <a:endParaRPr lang="en-US">
              <a:cs typeface="Calibri"/>
            </a:endParaRPr>
          </a:p>
        </p:txBody>
      </p:sp>
      <p:sp>
        <p:nvSpPr>
          <p:cNvPr id="4" name="Slide Number Placeholder 3"/>
          <p:cNvSpPr>
            <a:spLocks noGrp="1"/>
          </p:cNvSpPr>
          <p:nvPr>
            <p:ph type="sldNum" sz="quarter" idx="5"/>
          </p:nvPr>
        </p:nvSpPr>
        <p:spPr/>
        <p:txBody>
          <a:bodyPr/>
          <a:lstStyle/>
          <a:p>
            <a:fld id="{416E3EFB-3E1B-4BAB-B4C3-135E085B9D15}" type="slidenum">
              <a:rPr lang="en-US"/>
              <a:t>8</a:t>
            </a:fld>
            <a:endParaRPr lang="en-US"/>
          </a:p>
        </p:txBody>
      </p:sp>
    </p:spTree>
    <p:extLst>
      <p:ext uri="{BB962C8B-B14F-4D97-AF65-F5344CB8AC3E}">
        <p14:creationId xmlns:p14="http://schemas.microsoft.com/office/powerpoint/2010/main" val="1523509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 compute all expenses of </a:t>
            </a:r>
            <a:r>
              <a:rPr lang="en-US" err="1"/>
              <a:t>sanofi</a:t>
            </a:r>
            <a:r>
              <a:rPr lang="en-US"/>
              <a:t> around the world with its contributions in associations and subsidiaries (described before) : 10,000,000 € in 2017.</a:t>
            </a:r>
          </a:p>
          <a:p>
            <a:r>
              <a:rPr lang="en-US">
                <a:cs typeface="Calibri" panose="020F0502020204030204"/>
              </a:rPr>
              <a:t>Moreover, these calcualtion were based only on the official data. we didn't add on these data all the </a:t>
            </a:r>
          </a:p>
          <a:p>
            <a:r>
              <a:rPr lang="en-US">
                <a:cs typeface="Calibri" panose="020F0502020204030204"/>
              </a:rPr>
              <a:t>Thus, sanofi is one of the company which is spending the most in lobby whole in a year.  </a:t>
            </a:r>
          </a:p>
          <a:p>
            <a:endParaRPr lang="en-US">
              <a:cs typeface="Calibri" panose="020F0502020204030204"/>
            </a:endParaRPr>
          </a:p>
          <a:p>
            <a:r>
              <a:rPr lang="en-US">
                <a:hlinkClick r:id="rId3"/>
              </a:rPr>
              <a:t>https://www.bastamag.net/webdocs/pharmapapers/l-argent-de-l-influence/lobbying-a-paris-bruxelles-et-washington-l-enorme-puissance-de-feu-des-labos/</a:t>
            </a:r>
            <a:endParaRPr lang="en-US"/>
          </a:p>
        </p:txBody>
      </p:sp>
      <p:sp>
        <p:nvSpPr>
          <p:cNvPr id="4" name="Slide Number Placeholder 3"/>
          <p:cNvSpPr>
            <a:spLocks noGrp="1"/>
          </p:cNvSpPr>
          <p:nvPr>
            <p:ph type="sldNum" sz="quarter" idx="5"/>
          </p:nvPr>
        </p:nvSpPr>
        <p:spPr/>
        <p:txBody>
          <a:bodyPr/>
          <a:lstStyle/>
          <a:p>
            <a:fld id="{416E3EFB-3E1B-4BAB-B4C3-135E085B9D15}" type="slidenum">
              <a:rPr lang="en-US"/>
              <a:t>9</a:t>
            </a:fld>
            <a:endParaRPr lang="en-US"/>
          </a:p>
        </p:txBody>
      </p:sp>
    </p:spTree>
    <p:extLst>
      <p:ext uri="{BB962C8B-B14F-4D97-AF65-F5344CB8AC3E}">
        <p14:creationId xmlns:p14="http://schemas.microsoft.com/office/powerpoint/2010/main" val="52477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CB3A-8ABB-784F-B7BD-7ED92918D2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F8138B-A5AB-7D43-9AB1-F0C18FC6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B87B4E-C1C8-3B45-9D11-A75C8EED79DA}"/>
              </a:ext>
            </a:extLst>
          </p:cNvPr>
          <p:cNvSpPr>
            <a:spLocks noGrp="1"/>
          </p:cNvSpPr>
          <p:nvPr>
            <p:ph type="dt" sz="half" idx="10"/>
          </p:nvPr>
        </p:nvSpPr>
        <p:spPr/>
        <p:txBody>
          <a:bodyPr/>
          <a:lstStyle/>
          <a:p>
            <a:fld id="{38A0234A-D43F-D64F-8478-1FC30AC1A067}" type="datetimeFigureOut">
              <a:rPr lang="en-GB" smtClean="0"/>
              <a:t>17/04/2019</a:t>
            </a:fld>
            <a:endParaRPr lang="en-GB"/>
          </a:p>
        </p:txBody>
      </p:sp>
      <p:sp>
        <p:nvSpPr>
          <p:cNvPr id="5" name="Footer Placeholder 4">
            <a:extLst>
              <a:ext uri="{FF2B5EF4-FFF2-40B4-BE49-F238E27FC236}">
                <a16:creationId xmlns:a16="http://schemas.microsoft.com/office/drawing/2014/main" id="{5FB50143-11B0-454A-A66F-B88F413D5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43C6A4-C40E-F44F-BD39-B901A25D679D}"/>
              </a:ext>
            </a:extLst>
          </p:cNvPr>
          <p:cNvSpPr>
            <a:spLocks noGrp="1"/>
          </p:cNvSpPr>
          <p:nvPr>
            <p:ph type="sldNum" sz="quarter" idx="12"/>
          </p:nvPr>
        </p:nvSpPr>
        <p:spPr/>
        <p:txBody>
          <a:bodyPr/>
          <a:lstStyle/>
          <a:p>
            <a:fld id="{078125AD-B89F-9844-97D5-4BB5289E6797}" type="slidenum">
              <a:rPr lang="en-GB" smtClean="0"/>
              <a:t>‹N°›</a:t>
            </a:fld>
            <a:endParaRPr lang="en-GB"/>
          </a:p>
        </p:txBody>
      </p:sp>
    </p:spTree>
    <p:extLst>
      <p:ext uri="{BB962C8B-B14F-4D97-AF65-F5344CB8AC3E}">
        <p14:creationId xmlns:p14="http://schemas.microsoft.com/office/powerpoint/2010/main" val="4301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8129-80D9-DD40-B8F0-C120DD4377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93F9B9-E77E-8F42-91F0-20740BC7E5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ABA71A-7D7D-2C49-9918-6F746FE3D920}"/>
              </a:ext>
            </a:extLst>
          </p:cNvPr>
          <p:cNvSpPr>
            <a:spLocks noGrp="1"/>
          </p:cNvSpPr>
          <p:nvPr>
            <p:ph type="dt" sz="half" idx="10"/>
          </p:nvPr>
        </p:nvSpPr>
        <p:spPr/>
        <p:txBody>
          <a:bodyPr/>
          <a:lstStyle/>
          <a:p>
            <a:fld id="{38A0234A-D43F-D64F-8478-1FC30AC1A067}" type="datetimeFigureOut">
              <a:rPr lang="en-GB" smtClean="0"/>
              <a:t>17/04/2019</a:t>
            </a:fld>
            <a:endParaRPr lang="en-GB"/>
          </a:p>
        </p:txBody>
      </p:sp>
      <p:sp>
        <p:nvSpPr>
          <p:cNvPr id="5" name="Footer Placeholder 4">
            <a:extLst>
              <a:ext uri="{FF2B5EF4-FFF2-40B4-BE49-F238E27FC236}">
                <a16:creationId xmlns:a16="http://schemas.microsoft.com/office/drawing/2014/main" id="{6F28842C-52E3-434C-AD2F-B716334369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D7039D-1FEC-504E-AB73-296C42A1294D}"/>
              </a:ext>
            </a:extLst>
          </p:cNvPr>
          <p:cNvSpPr>
            <a:spLocks noGrp="1"/>
          </p:cNvSpPr>
          <p:nvPr>
            <p:ph type="sldNum" sz="quarter" idx="12"/>
          </p:nvPr>
        </p:nvSpPr>
        <p:spPr/>
        <p:txBody>
          <a:bodyPr/>
          <a:lstStyle/>
          <a:p>
            <a:fld id="{078125AD-B89F-9844-97D5-4BB5289E6797}" type="slidenum">
              <a:rPr lang="en-GB" smtClean="0"/>
              <a:t>‹N°›</a:t>
            </a:fld>
            <a:endParaRPr lang="en-GB"/>
          </a:p>
        </p:txBody>
      </p:sp>
    </p:spTree>
    <p:extLst>
      <p:ext uri="{BB962C8B-B14F-4D97-AF65-F5344CB8AC3E}">
        <p14:creationId xmlns:p14="http://schemas.microsoft.com/office/powerpoint/2010/main" val="231897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3A854-9434-2747-9520-AA7C242BC4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879528-1E75-9D4C-BA5E-7BE90CD3AD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A30526-A6BB-5B4D-A3EC-29B0B1627264}"/>
              </a:ext>
            </a:extLst>
          </p:cNvPr>
          <p:cNvSpPr>
            <a:spLocks noGrp="1"/>
          </p:cNvSpPr>
          <p:nvPr>
            <p:ph type="dt" sz="half" idx="10"/>
          </p:nvPr>
        </p:nvSpPr>
        <p:spPr/>
        <p:txBody>
          <a:bodyPr/>
          <a:lstStyle/>
          <a:p>
            <a:fld id="{38A0234A-D43F-D64F-8478-1FC30AC1A067}" type="datetimeFigureOut">
              <a:rPr lang="en-GB" smtClean="0"/>
              <a:t>17/04/2019</a:t>
            </a:fld>
            <a:endParaRPr lang="en-GB"/>
          </a:p>
        </p:txBody>
      </p:sp>
      <p:sp>
        <p:nvSpPr>
          <p:cNvPr id="5" name="Footer Placeholder 4">
            <a:extLst>
              <a:ext uri="{FF2B5EF4-FFF2-40B4-BE49-F238E27FC236}">
                <a16:creationId xmlns:a16="http://schemas.microsoft.com/office/drawing/2014/main" id="{54E5C949-75E7-FD43-BB96-44899490C6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44449-5D24-EA44-A163-94F29F93E861}"/>
              </a:ext>
            </a:extLst>
          </p:cNvPr>
          <p:cNvSpPr>
            <a:spLocks noGrp="1"/>
          </p:cNvSpPr>
          <p:nvPr>
            <p:ph type="sldNum" sz="quarter" idx="12"/>
          </p:nvPr>
        </p:nvSpPr>
        <p:spPr/>
        <p:txBody>
          <a:bodyPr/>
          <a:lstStyle/>
          <a:p>
            <a:fld id="{078125AD-B89F-9844-97D5-4BB5289E6797}" type="slidenum">
              <a:rPr lang="en-GB" smtClean="0"/>
              <a:t>‹N°›</a:t>
            </a:fld>
            <a:endParaRPr lang="en-GB"/>
          </a:p>
        </p:txBody>
      </p:sp>
    </p:spTree>
    <p:extLst>
      <p:ext uri="{BB962C8B-B14F-4D97-AF65-F5344CB8AC3E}">
        <p14:creationId xmlns:p14="http://schemas.microsoft.com/office/powerpoint/2010/main" val="285855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A28F-AE4D-2644-8E13-3B1141520D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6B38C6-2E57-EC44-8B06-E27F37CDC2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479C-01E1-A14D-9007-4473E51C221A}"/>
              </a:ext>
            </a:extLst>
          </p:cNvPr>
          <p:cNvSpPr>
            <a:spLocks noGrp="1"/>
          </p:cNvSpPr>
          <p:nvPr>
            <p:ph type="dt" sz="half" idx="10"/>
          </p:nvPr>
        </p:nvSpPr>
        <p:spPr/>
        <p:txBody>
          <a:bodyPr/>
          <a:lstStyle/>
          <a:p>
            <a:fld id="{38A0234A-D43F-D64F-8478-1FC30AC1A067}" type="datetimeFigureOut">
              <a:rPr lang="en-GB" smtClean="0"/>
              <a:t>17/04/2019</a:t>
            </a:fld>
            <a:endParaRPr lang="en-GB"/>
          </a:p>
        </p:txBody>
      </p:sp>
      <p:sp>
        <p:nvSpPr>
          <p:cNvPr id="5" name="Footer Placeholder 4">
            <a:extLst>
              <a:ext uri="{FF2B5EF4-FFF2-40B4-BE49-F238E27FC236}">
                <a16:creationId xmlns:a16="http://schemas.microsoft.com/office/drawing/2014/main" id="{5E566CE4-BC74-0B4A-B302-7939767D8D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F14AEE-7309-6F49-A132-316B36111640}"/>
              </a:ext>
            </a:extLst>
          </p:cNvPr>
          <p:cNvSpPr>
            <a:spLocks noGrp="1"/>
          </p:cNvSpPr>
          <p:nvPr>
            <p:ph type="sldNum" sz="quarter" idx="12"/>
          </p:nvPr>
        </p:nvSpPr>
        <p:spPr/>
        <p:txBody>
          <a:bodyPr/>
          <a:lstStyle/>
          <a:p>
            <a:fld id="{078125AD-B89F-9844-97D5-4BB5289E6797}" type="slidenum">
              <a:rPr lang="en-GB" smtClean="0"/>
              <a:t>‹N°›</a:t>
            </a:fld>
            <a:endParaRPr lang="en-GB"/>
          </a:p>
        </p:txBody>
      </p:sp>
    </p:spTree>
    <p:extLst>
      <p:ext uri="{BB962C8B-B14F-4D97-AF65-F5344CB8AC3E}">
        <p14:creationId xmlns:p14="http://schemas.microsoft.com/office/powerpoint/2010/main" val="165599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23D6-E38A-A341-804A-638B0C1340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6C1551-7C16-B84C-BC7A-DD2ADDEE6E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ED0925-0FFE-0E4D-B932-F3DBD7317F0F}"/>
              </a:ext>
            </a:extLst>
          </p:cNvPr>
          <p:cNvSpPr>
            <a:spLocks noGrp="1"/>
          </p:cNvSpPr>
          <p:nvPr>
            <p:ph type="dt" sz="half" idx="10"/>
          </p:nvPr>
        </p:nvSpPr>
        <p:spPr/>
        <p:txBody>
          <a:bodyPr/>
          <a:lstStyle/>
          <a:p>
            <a:fld id="{38A0234A-D43F-D64F-8478-1FC30AC1A067}" type="datetimeFigureOut">
              <a:rPr lang="en-GB" smtClean="0"/>
              <a:t>17/04/2019</a:t>
            </a:fld>
            <a:endParaRPr lang="en-GB"/>
          </a:p>
        </p:txBody>
      </p:sp>
      <p:sp>
        <p:nvSpPr>
          <p:cNvPr id="5" name="Footer Placeholder 4">
            <a:extLst>
              <a:ext uri="{FF2B5EF4-FFF2-40B4-BE49-F238E27FC236}">
                <a16:creationId xmlns:a16="http://schemas.microsoft.com/office/drawing/2014/main" id="{768C74FB-8943-4043-BE21-C76DA3B13E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4FEBCA-0E31-7544-9353-3548A0BA03E2}"/>
              </a:ext>
            </a:extLst>
          </p:cNvPr>
          <p:cNvSpPr>
            <a:spLocks noGrp="1"/>
          </p:cNvSpPr>
          <p:nvPr>
            <p:ph type="sldNum" sz="quarter" idx="12"/>
          </p:nvPr>
        </p:nvSpPr>
        <p:spPr/>
        <p:txBody>
          <a:bodyPr/>
          <a:lstStyle/>
          <a:p>
            <a:fld id="{078125AD-B89F-9844-97D5-4BB5289E6797}" type="slidenum">
              <a:rPr lang="en-GB" smtClean="0"/>
              <a:t>‹N°›</a:t>
            </a:fld>
            <a:endParaRPr lang="en-GB"/>
          </a:p>
        </p:txBody>
      </p:sp>
    </p:spTree>
    <p:extLst>
      <p:ext uri="{BB962C8B-B14F-4D97-AF65-F5344CB8AC3E}">
        <p14:creationId xmlns:p14="http://schemas.microsoft.com/office/powerpoint/2010/main" val="263392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15B7-22A5-DD40-82C0-6E83547B16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75247D-BA2C-CF4C-A22F-F1478287310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4DB669-5EFE-1446-9200-BA1D50B455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E0EC06-F4C3-0F40-90F1-72BBB9DDDCE5}"/>
              </a:ext>
            </a:extLst>
          </p:cNvPr>
          <p:cNvSpPr>
            <a:spLocks noGrp="1"/>
          </p:cNvSpPr>
          <p:nvPr>
            <p:ph type="dt" sz="half" idx="10"/>
          </p:nvPr>
        </p:nvSpPr>
        <p:spPr/>
        <p:txBody>
          <a:bodyPr/>
          <a:lstStyle/>
          <a:p>
            <a:fld id="{38A0234A-D43F-D64F-8478-1FC30AC1A067}" type="datetimeFigureOut">
              <a:rPr lang="en-GB" smtClean="0"/>
              <a:t>17/04/2019</a:t>
            </a:fld>
            <a:endParaRPr lang="en-GB"/>
          </a:p>
        </p:txBody>
      </p:sp>
      <p:sp>
        <p:nvSpPr>
          <p:cNvPr id="6" name="Footer Placeholder 5">
            <a:extLst>
              <a:ext uri="{FF2B5EF4-FFF2-40B4-BE49-F238E27FC236}">
                <a16:creationId xmlns:a16="http://schemas.microsoft.com/office/drawing/2014/main" id="{7C1D604B-52FC-1344-B337-0D84DBBB3E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64F3BD-E336-0F4E-9E95-81E6D41FFC19}"/>
              </a:ext>
            </a:extLst>
          </p:cNvPr>
          <p:cNvSpPr>
            <a:spLocks noGrp="1"/>
          </p:cNvSpPr>
          <p:nvPr>
            <p:ph type="sldNum" sz="quarter" idx="12"/>
          </p:nvPr>
        </p:nvSpPr>
        <p:spPr/>
        <p:txBody>
          <a:bodyPr/>
          <a:lstStyle/>
          <a:p>
            <a:fld id="{078125AD-B89F-9844-97D5-4BB5289E6797}" type="slidenum">
              <a:rPr lang="en-GB" smtClean="0"/>
              <a:t>‹N°›</a:t>
            </a:fld>
            <a:endParaRPr lang="en-GB"/>
          </a:p>
        </p:txBody>
      </p:sp>
    </p:spTree>
    <p:extLst>
      <p:ext uri="{BB962C8B-B14F-4D97-AF65-F5344CB8AC3E}">
        <p14:creationId xmlns:p14="http://schemas.microsoft.com/office/powerpoint/2010/main" val="389813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A6D2-6EF2-AA40-A702-11C02561A0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5C51D5-6B10-1F46-A16B-1251CEC491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F6293D-94CB-894B-9C81-0C3AFC6C89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3B97E3-59DD-454D-9F8F-44F43FCB2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C7FCB1-D4E7-F545-B836-68A3B0091B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8EB2DD-B4E2-7F4D-ACD2-363D672F1F0D}"/>
              </a:ext>
            </a:extLst>
          </p:cNvPr>
          <p:cNvSpPr>
            <a:spLocks noGrp="1"/>
          </p:cNvSpPr>
          <p:nvPr>
            <p:ph type="dt" sz="half" idx="10"/>
          </p:nvPr>
        </p:nvSpPr>
        <p:spPr/>
        <p:txBody>
          <a:bodyPr/>
          <a:lstStyle/>
          <a:p>
            <a:fld id="{38A0234A-D43F-D64F-8478-1FC30AC1A067}" type="datetimeFigureOut">
              <a:rPr lang="en-GB" smtClean="0"/>
              <a:t>17/04/2019</a:t>
            </a:fld>
            <a:endParaRPr lang="en-GB"/>
          </a:p>
        </p:txBody>
      </p:sp>
      <p:sp>
        <p:nvSpPr>
          <p:cNvPr id="8" name="Footer Placeholder 7">
            <a:extLst>
              <a:ext uri="{FF2B5EF4-FFF2-40B4-BE49-F238E27FC236}">
                <a16:creationId xmlns:a16="http://schemas.microsoft.com/office/drawing/2014/main" id="{44778089-C7EC-9740-9EEA-379F2797C5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B6C090-1DF0-EF49-A876-DB0CC72DE888}"/>
              </a:ext>
            </a:extLst>
          </p:cNvPr>
          <p:cNvSpPr>
            <a:spLocks noGrp="1"/>
          </p:cNvSpPr>
          <p:nvPr>
            <p:ph type="sldNum" sz="quarter" idx="12"/>
          </p:nvPr>
        </p:nvSpPr>
        <p:spPr/>
        <p:txBody>
          <a:bodyPr/>
          <a:lstStyle/>
          <a:p>
            <a:fld id="{078125AD-B89F-9844-97D5-4BB5289E6797}" type="slidenum">
              <a:rPr lang="en-GB" smtClean="0"/>
              <a:t>‹N°›</a:t>
            </a:fld>
            <a:endParaRPr lang="en-GB"/>
          </a:p>
        </p:txBody>
      </p:sp>
    </p:spTree>
    <p:extLst>
      <p:ext uri="{BB962C8B-B14F-4D97-AF65-F5344CB8AC3E}">
        <p14:creationId xmlns:p14="http://schemas.microsoft.com/office/powerpoint/2010/main" val="206492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09AD-1B31-F54E-A562-710833F8BB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86623B-2A78-0341-BFB7-8885BF36C68D}"/>
              </a:ext>
            </a:extLst>
          </p:cNvPr>
          <p:cNvSpPr>
            <a:spLocks noGrp="1"/>
          </p:cNvSpPr>
          <p:nvPr>
            <p:ph type="dt" sz="half" idx="10"/>
          </p:nvPr>
        </p:nvSpPr>
        <p:spPr/>
        <p:txBody>
          <a:bodyPr/>
          <a:lstStyle/>
          <a:p>
            <a:fld id="{38A0234A-D43F-D64F-8478-1FC30AC1A067}" type="datetimeFigureOut">
              <a:rPr lang="en-GB" smtClean="0"/>
              <a:t>17/04/2019</a:t>
            </a:fld>
            <a:endParaRPr lang="en-GB"/>
          </a:p>
        </p:txBody>
      </p:sp>
      <p:sp>
        <p:nvSpPr>
          <p:cNvPr id="4" name="Footer Placeholder 3">
            <a:extLst>
              <a:ext uri="{FF2B5EF4-FFF2-40B4-BE49-F238E27FC236}">
                <a16:creationId xmlns:a16="http://schemas.microsoft.com/office/drawing/2014/main" id="{D81E13CC-EBFF-AE42-B695-049738A808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DB6528-DF36-104E-BB1B-9D1F4CCFF8CC}"/>
              </a:ext>
            </a:extLst>
          </p:cNvPr>
          <p:cNvSpPr>
            <a:spLocks noGrp="1"/>
          </p:cNvSpPr>
          <p:nvPr>
            <p:ph type="sldNum" sz="quarter" idx="12"/>
          </p:nvPr>
        </p:nvSpPr>
        <p:spPr/>
        <p:txBody>
          <a:bodyPr/>
          <a:lstStyle/>
          <a:p>
            <a:fld id="{078125AD-B89F-9844-97D5-4BB5289E6797}" type="slidenum">
              <a:rPr lang="en-GB" smtClean="0"/>
              <a:t>‹N°›</a:t>
            </a:fld>
            <a:endParaRPr lang="en-GB"/>
          </a:p>
        </p:txBody>
      </p:sp>
    </p:spTree>
    <p:extLst>
      <p:ext uri="{BB962C8B-B14F-4D97-AF65-F5344CB8AC3E}">
        <p14:creationId xmlns:p14="http://schemas.microsoft.com/office/powerpoint/2010/main" val="196778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21561-0992-FE4F-85F5-8D441A45E84B}"/>
              </a:ext>
            </a:extLst>
          </p:cNvPr>
          <p:cNvSpPr>
            <a:spLocks noGrp="1"/>
          </p:cNvSpPr>
          <p:nvPr>
            <p:ph type="dt" sz="half" idx="10"/>
          </p:nvPr>
        </p:nvSpPr>
        <p:spPr/>
        <p:txBody>
          <a:bodyPr/>
          <a:lstStyle/>
          <a:p>
            <a:fld id="{38A0234A-D43F-D64F-8478-1FC30AC1A067}" type="datetimeFigureOut">
              <a:rPr lang="en-GB" smtClean="0"/>
              <a:t>17/04/2019</a:t>
            </a:fld>
            <a:endParaRPr lang="en-GB"/>
          </a:p>
        </p:txBody>
      </p:sp>
      <p:sp>
        <p:nvSpPr>
          <p:cNvPr id="3" name="Footer Placeholder 2">
            <a:extLst>
              <a:ext uri="{FF2B5EF4-FFF2-40B4-BE49-F238E27FC236}">
                <a16:creationId xmlns:a16="http://schemas.microsoft.com/office/drawing/2014/main" id="{B7709BD8-95C3-9745-886A-02BF273CE1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E308C7-EAA0-5A4D-A332-3075C8F47006}"/>
              </a:ext>
            </a:extLst>
          </p:cNvPr>
          <p:cNvSpPr>
            <a:spLocks noGrp="1"/>
          </p:cNvSpPr>
          <p:nvPr>
            <p:ph type="sldNum" sz="quarter" idx="12"/>
          </p:nvPr>
        </p:nvSpPr>
        <p:spPr/>
        <p:txBody>
          <a:bodyPr/>
          <a:lstStyle/>
          <a:p>
            <a:fld id="{078125AD-B89F-9844-97D5-4BB5289E6797}" type="slidenum">
              <a:rPr lang="en-GB" smtClean="0"/>
              <a:t>‹N°›</a:t>
            </a:fld>
            <a:endParaRPr lang="en-GB"/>
          </a:p>
        </p:txBody>
      </p:sp>
    </p:spTree>
    <p:extLst>
      <p:ext uri="{BB962C8B-B14F-4D97-AF65-F5344CB8AC3E}">
        <p14:creationId xmlns:p14="http://schemas.microsoft.com/office/powerpoint/2010/main" val="173928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F103-8873-544A-88CD-A0E27420D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AE555E-BC48-B642-83CD-CB96DAB2C2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FDF82F-E8BB-A744-92AE-9410FC305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056858-2B95-A74D-A476-BDFBD3F5F09A}"/>
              </a:ext>
            </a:extLst>
          </p:cNvPr>
          <p:cNvSpPr>
            <a:spLocks noGrp="1"/>
          </p:cNvSpPr>
          <p:nvPr>
            <p:ph type="dt" sz="half" idx="10"/>
          </p:nvPr>
        </p:nvSpPr>
        <p:spPr/>
        <p:txBody>
          <a:bodyPr/>
          <a:lstStyle/>
          <a:p>
            <a:fld id="{38A0234A-D43F-D64F-8478-1FC30AC1A067}" type="datetimeFigureOut">
              <a:rPr lang="en-GB" smtClean="0"/>
              <a:t>17/04/2019</a:t>
            </a:fld>
            <a:endParaRPr lang="en-GB"/>
          </a:p>
        </p:txBody>
      </p:sp>
      <p:sp>
        <p:nvSpPr>
          <p:cNvPr id="6" name="Footer Placeholder 5">
            <a:extLst>
              <a:ext uri="{FF2B5EF4-FFF2-40B4-BE49-F238E27FC236}">
                <a16:creationId xmlns:a16="http://schemas.microsoft.com/office/drawing/2014/main" id="{A66F6937-4883-D44F-86CB-E906A12621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015F3A-7FC4-6841-8A85-71C1346F9842}"/>
              </a:ext>
            </a:extLst>
          </p:cNvPr>
          <p:cNvSpPr>
            <a:spLocks noGrp="1"/>
          </p:cNvSpPr>
          <p:nvPr>
            <p:ph type="sldNum" sz="quarter" idx="12"/>
          </p:nvPr>
        </p:nvSpPr>
        <p:spPr/>
        <p:txBody>
          <a:bodyPr/>
          <a:lstStyle/>
          <a:p>
            <a:fld id="{078125AD-B89F-9844-97D5-4BB5289E6797}" type="slidenum">
              <a:rPr lang="en-GB" smtClean="0"/>
              <a:t>‹N°›</a:t>
            </a:fld>
            <a:endParaRPr lang="en-GB"/>
          </a:p>
        </p:txBody>
      </p:sp>
    </p:spTree>
    <p:extLst>
      <p:ext uri="{BB962C8B-B14F-4D97-AF65-F5344CB8AC3E}">
        <p14:creationId xmlns:p14="http://schemas.microsoft.com/office/powerpoint/2010/main" val="168245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28429-7CC6-FF43-8162-DC075C6AB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07F2C3-E6F6-B24E-937C-7554EF0C5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10CC4A-C976-954C-986F-2EC3709EC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EC145E-80AE-7A49-AC47-710C0C8D2032}"/>
              </a:ext>
            </a:extLst>
          </p:cNvPr>
          <p:cNvSpPr>
            <a:spLocks noGrp="1"/>
          </p:cNvSpPr>
          <p:nvPr>
            <p:ph type="dt" sz="half" idx="10"/>
          </p:nvPr>
        </p:nvSpPr>
        <p:spPr/>
        <p:txBody>
          <a:bodyPr/>
          <a:lstStyle/>
          <a:p>
            <a:fld id="{38A0234A-D43F-D64F-8478-1FC30AC1A067}" type="datetimeFigureOut">
              <a:rPr lang="en-GB" smtClean="0"/>
              <a:t>17/04/2019</a:t>
            </a:fld>
            <a:endParaRPr lang="en-GB"/>
          </a:p>
        </p:txBody>
      </p:sp>
      <p:sp>
        <p:nvSpPr>
          <p:cNvPr id="6" name="Footer Placeholder 5">
            <a:extLst>
              <a:ext uri="{FF2B5EF4-FFF2-40B4-BE49-F238E27FC236}">
                <a16:creationId xmlns:a16="http://schemas.microsoft.com/office/drawing/2014/main" id="{255E6C93-8DE3-FF43-998F-AA1BD211E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DC68A-0CC3-1543-BE63-C9A8E6CD6191}"/>
              </a:ext>
            </a:extLst>
          </p:cNvPr>
          <p:cNvSpPr>
            <a:spLocks noGrp="1"/>
          </p:cNvSpPr>
          <p:nvPr>
            <p:ph type="sldNum" sz="quarter" idx="12"/>
          </p:nvPr>
        </p:nvSpPr>
        <p:spPr/>
        <p:txBody>
          <a:bodyPr/>
          <a:lstStyle/>
          <a:p>
            <a:fld id="{078125AD-B89F-9844-97D5-4BB5289E6797}" type="slidenum">
              <a:rPr lang="en-GB" smtClean="0"/>
              <a:t>‹N°›</a:t>
            </a:fld>
            <a:endParaRPr lang="en-GB"/>
          </a:p>
        </p:txBody>
      </p:sp>
    </p:spTree>
    <p:extLst>
      <p:ext uri="{BB962C8B-B14F-4D97-AF65-F5344CB8AC3E}">
        <p14:creationId xmlns:p14="http://schemas.microsoft.com/office/powerpoint/2010/main" val="25312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178B9C-0648-9E4C-90CF-20C120744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3EEF50-8DA0-2747-9F91-E89159115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B06CD6-887D-EC4C-A1EA-48B2CC7D50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0234A-D43F-D64F-8478-1FC30AC1A067}" type="datetimeFigureOut">
              <a:rPr lang="en-GB" smtClean="0"/>
              <a:t>17/04/2019</a:t>
            </a:fld>
            <a:endParaRPr lang="en-GB"/>
          </a:p>
        </p:txBody>
      </p:sp>
      <p:sp>
        <p:nvSpPr>
          <p:cNvPr id="5" name="Footer Placeholder 4">
            <a:extLst>
              <a:ext uri="{FF2B5EF4-FFF2-40B4-BE49-F238E27FC236}">
                <a16:creationId xmlns:a16="http://schemas.microsoft.com/office/drawing/2014/main" id="{52AF9074-3545-C340-9517-E880C8166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58AED2-6535-4E42-88E3-8FEB711CF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125AD-B89F-9844-97D5-4BB5289E6797}" type="slidenum">
              <a:rPr lang="en-GB" smtClean="0"/>
              <a:t>‹N°›</a:t>
            </a:fld>
            <a:endParaRPr lang="en-GB"/>
          </a:p>
        </p:txBody>
      </p:sp>
    </p:spTree>
    <p:extLst>
      <p:ext uri="{BB962C8B-B14F-4D97-AF65-F5344CB8AC3E}">
        <p14:creationId xmlns:p14="http://schemas.microsoft.com/office/powerpoint/2010/main" val="347772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hyperlink" Target="https://www.sanofi.com/-/media/Project/One-Sanofi-Web/Websites/Global/Sanofi-COM/Home/common/docs/download-center/Lobbying_2018.pdf?la=en&amp;hash=BFFFFCC15AB7E25A5377B675F9BCADE5A05BDE4C" TargetMode="External"/><Relationship Id="rId2" Type="http://schemas.openxmlformats.org/officeDocument/2006/relationships/hyperlink" Target="http://ec.europa.eu/transparencyregister/public/" TargetMode="External"/><Relationship Id="rId1" Type="http://schemas.openxmlformats.org/officeDocument/2006/relationships/slideLayout" Target="../slideLayouts/slideLayout2.xml"/><Relationship Id="rId5" Type="http://schemas.openxmlformats.org/officeDocument/2006/relationships/hyperlink" Target="https://www.opensecrets.org/lobby/clientsum.php?id=D000000215&amp;year=2018&amp;fbclid=IwAR0JMk5AvoNoIAu6DmVEl8wk7pxOaLxmua9Lqz-rQqwvqn6CAWBObTozdP0" TargetMode="External"/><Relationship Id="rId4" Type="http://schemas.openxmlformats.org/officeDocument/2006/relationships/hyperlink" Target="https://corporateeurope.org/en/power-lobbies/2015/10/transparency-facade-pharma-industry-lobbying-european-commiss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itizensforethics.org/a-bitter-pill-how-big-pharma-lobbies-to-keep-prescription-drug-prices-high/" TargetMode="External"/><Relationship Id="rId2" Type="http://schemas.openxmlformats.org/officeDocument/2006/relationships/hyperlink" Target="https://www.cbsnews.com/news/drug-makers-gave-lobbyists-an-xmas-gift-millions-more-to-lobby-obama-administration/" TargetMode="External"/><Relationship Id="rId1" Type="http://schemas.openxmlformats.org/officeDocument/2006/relationships/slideLayout" Target="../slideLayouts/slideLayout2.xml"/><Relationship Id="rId5" Type="http://schemas.openxmlformats.org/officeDocument/2006/relationships/hyperlink" Target="https://www.bastamag.net/webdocs/pharmapapers/l-argent-de-l-influence/a-paris-l-influence-ecrasante-des-labos-face-aux-associations-de-patients/" TargetMode="External"/><Relationship Id="rId4" Type="http://schemas.openxmlformats.org/officeDocument/2006/relationships/hyperlink" Target="https://www.cbsnews.com/news/senators-rail-at-big-pharmas-secretive-lobbyin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bastamag.net/webdocs/pharmapapers/l-argent-de-l-influence/lobbying-a-paris-bruxelles-et-washington-l-enorme-puissance-de-feu-des-labo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BF37-D57A-3F42-8D22-4754C69B8B37}"/>
              </a:ext>
            </a:extLst>
          </p:cNvPr>
          <p:cNvSpPr>
            <a:spLocks noGrp="1"/>
          </p:cNvSpPr>
          <p:nvPr>
            <p:ph type="ctrTitle"/>
          </p:nvPr>
        </p:nvSpPr>
        <p:spPr>
          <a:xfrm>
            <a:off x="1524000" y="893759"/>
            <a:ext cx="9144000" cy="2387600"/>
          </a:xfrm>
        </p:spPr>
        <p:txBody>
          <a:bodyPr>
            <a:normAutofit/>
          </a:bodyPr>
          <a:lstStyle/>
          <a:p>
            <a:r>
              <a:rPr lang="en-GB" sz="5400" b="1">
                <a:solidFill>
                  <a:schemeClr val="tx1">
                    <a:lumMod val="65000"/>
                    <a:lumOff val="35000"/>
                  </a:schemeClr>
                </a:solidFill>
                <a:latin typeface="Arial Nova Light"/>
              </a:rPr>
              <a:t>Sanofi Lobbying</a:t>
            </a:r>
            <a:endParaRPr lang="en-GB" sz="5400"/>
          </a:p>
        </p:txBody>
      </p:sp>
      <p:sp>
        <p:nvSpPr>
          <p:cNvPr id="3" name="Subtitle 2">
            <a:extLst>
              <a:ext uri="{FF2B5EF4-FFF2-40B4-BE49-F238E27FC236}">
                <a16:creationId xmlns:a16="http://schemas.microsoft.com/office/drawing/2014/main" id="{9A047273-F189-1D40-80F6-E5263FED5049}"/>
              </a:ext>
            </a:extLst>
          </p:cNvPr>
          <p:cNvSpPr>
            <a:spLocks noGrp="1"/>
          </p:cNvSpPr>
          <p:nvPr>
            <p:ph type="subTitle" idx="1"/>
          </p:nvPr>
        </p:nvSpPr>
        <p:spPr>
          <a:xfrm>
            <a:off x="1524000" y="3559175"/>
            <a:ext cx="9144000" cy="1655762"/>
          </a:xfrm>
        </p:spPr>
        <p:txBody>
          <a:bodyPr/>
          <a:lstStyle/>
          <a:p>
            <a:r>
              <a:rPr lang="en-GB" b="1" i="1">
                <a:solidFill>
                  <a:schemeClr val="tx1">
                    <a:lumMod val="65000"/>
                    <a:lumOff val="35000"/>
                  </a:schemeClr>
                </a:solidFill>
                <a:latin typeface="Arial Nova Light"/>
              </a:rPr>
              <a:t>Hunter Moat, Luis Corona, Laura Bacon, Florian Mariani</a:t>
            </a:r>
            <a:endParaRPr lang="en-GB"/>
          </a:p>
        </p:txBody>
      </p:sp>
      <p:pic>
        <p:nvPicPr>
          <p:cNvPr id="4" name="Picture 3">
            <a:extLst>
              <a:ext uri="{FF2B5EF4-FFF2-40B4-BE49-F238E27FC236}">
                <a16:creationId xmlns:a16="http://schemas.microsoft.com/office/drawing/2014/main" id="{A6247C4C-E590-694A-9B15-4163AFC610F7}"/>
              </a:ext>
            </a:extLst>
          </p:cNvPr>
          <p:cNvPicPr>
            <a:picLocks noChangeAspect="1"/>
          </p:cNvPicPr>
          <p:nvPr/>
        </p:nvPicPr>
        <p:blipFill>
          <a:blip r:embed="rId2"/>
          <a:stretch>
            <a:fillRect/>
          </a:stretch>
        </p:blipFill>
        <p:spPr>
          <a:xfrm>
            <a:off x="2816440" y="4438382"/>
            <a:ext cx="677333" cy="356780"/>
          </a:xfrm>
          <a:prstGeom prst="rect">
            <a:avLst/>
          </a:prstGeom>
        </p:spPr>
      </p:pic>
      <p:pic>
        <p:nvPicPr>
          <p:cNvPr id="5" name="Picture 4">
            <a:extLst>
              <a:ext uri="{FF2B5EF4-FFF2-40B4-BE49-F238E27FC236}">
                <a16:creationId xmlns:a16="http://schemas.microsoft.com/office/drawing/2014/main" id="{59F96EB0-22A1-7B48-AABA-20A5F9631BB7}"/>
              </a:ext>
            </a:extLst>
          </p:cNvPr>
          <p:cNvPicPr>
            <a:picLocks noChangeAspect="1"/>
          </p:cNvPicPr>
          <p:nvPr/>
        </p:nvPicPr>
        <p:blipFill>
          <a:blip r:embed="rId2"/>
          <a:stretch>
            <a:fillRect/>
          </a:stretch>
        </p:blipFill>
        <p:spPr>
          <a:xfrm>
            <a:off x="4626193" y="4438382"/>
            <a:ext cx="677333" cy="356780"/>
          </a:xfrm>
          <a:prstGeom prst="rect">
            <a:avLst/>
          </a:prstGeom>
        </p:spPr>
      </p:pic>
      <p:pic>
        <p:nvPicPr>
          <p:cNvPr id="6" name="Picture 5">
            <a:extLst>
              <a:ext uri="{FF2B5EF4-FFF2-40B4-BE49-F238E27FC236}">
                <a16:creationId xmlns:a16="http://schemas.microsoft.com/office/drawing/2014/main" id="{6AEBB534-FCC5-3748-9A32-5A704EF6C345}"/>
              </a:ext>
            </a:extLst>
          </p:cNvPr>
          <p:cNvPicPr>
            <a:picLocks/>
          </p:cNvPicPr>
          <p:nvPr/>
        </p:nvPicPr>
        <p:blipFill>
          <a:blip r:embed="rId3"/>
          <a:stretch>
            <a:fillRect/>
          </a:stretch>
        </p:blipFill>
        <p:spPr>
          <a:xfrm>
            <a:off x="6435946" y="4439036"/>
            <a:ext cx="684000" cy="356126"/>
          </a:xfrm>
          <a:prstGeom prst="rect">
            <a:avLst/>
          </a:prstGeom>
        </p:spPr>
      </p:pic>
      <p:pic>
        <p:nvPicPr>
          <p:cNvPr id="7" name="Picture 6">
            <a:extLst>
              <a:ext uri="{FF2B5EF4-FFF2-40B4-BE49-F238E27FC236}">
                <a16:creationId xmlns:a16="http://schemas.microsoft.com/office/drawing/2014/main" id="{2632AD16-EFA0-0548-8B92-7D10365164C8}"/>
              </a:ext>
            </a:extLst>
          </p:cNvPr>
          <p:cNvPicPr>
            <a:picLocks/>
          </p:cNvPicPr>
          <p:nvPr/>
        </p:nvPicPr>
        <p:blipFill>
          <a:blip r:embed="rId3"/>
          <a:stretch>
            <a:fillRect/>
          </a:stretch>
        </p:blipFill>
        <p:spPr>
          <a:xfrm>
            <a:off x="8252366" y="4438382"/>
            <a:ext cx="684000" cy="356126"/>
          </a:xfrm>
          <a:prstGeom prst="rect">
            <a:avLst/>
          </a:prstGeom>
        </p:spPr>
      </p:pic>
      <p:pic>
        <p:nvPicPr>
          <p:cNvPr id="8" name="Picture 7">
            <a:extLst>
              <a:ext uri="{FF2B5EF4-FFF2-40B4-BE49-F238E27FC236}">
                <a16:creationId xmlns:a16="http://schemas.microsoft.com/office/drawing/2014/main" id="{B7DA6A9E-23A1-7645-861D-A193D1882B16}"/>
              </a:ext>
            </a:extLst>
          </p:cNvPr>
          <p:cNvPicPr>
            <a:picLocks noChangeAspect="1"/>
          </p:cNvPicPr>
          <p:nvPr/>
        </p:nvPicPr>
        <p:blipFill rotWithShape="1">
          <a:blip r:embed="rId4"/>
          <a:srcRect t="4951" b="42826"/>
          <a:stretch/>
        </p:blipFill>
        <p:spPr>
          <a:xfrm>
            <a:off x="4204335" y="346779"/>
            <a:ext cx="3783330" cy="1967237"/>
          </a:xfrm>
          <a:prstGeom prst="rect">
            <a:avLst/>
          </a:prstGeom>
        </p:spPr>
      </p:pic>
    </p:spTree>
    <p:extLst>
      <p:ext uri="{BB962C8B-B14F-4D97-AF65-F5344CB8AC3E}">
        <p14:creationId xmlns:p14="http://schemas.microsoft.com/office/powerpoint/2010/main" val="52107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194-8F95-4A55-A8D5-CE8798F0B6C9}"/>
              </a:ext>
            </a:extLst>
          </p:cNvPr>
          <p:cNvSpPr>
            <a:spLocks noGrp="1"/>
          </p:cNvSpPr>
          <p:nvPr>
            <p:ph type="title"/>
          </p:nvPr>
        </p:nvSpPr>
        <p:spPr/>
        <p:txBody>
          <a:bodyPr/>
          <a:lstStyle/>
          <a:p>
            <a:pPr algn="ctr"/>
            <a:r>
              <a:rPr lang="en-US">
                <a:cs typeface="Calibri Light" panose="020F0302020204030204"/>
              </a:rPr>
              <a:t>Bibliography</a:t>
            </a:r>
          </a:p>
        </p:txBody>
      </p:sp>
      <p:sp>
        <p:nvSpPr>
          <p:cNvPr id="3" name="Content Placeholder 2">
            <a:extLst>
              <a:ext uri="{FF2B5EF4-FFF2-40B4-BE49-F238E27FC236}">
                <a16:creationId xmlns:a16="http://schemas.microsoft.com/office/drawing/2014/main" id="{C54FD98B-4286-45FA-8DD7-FB11591343C0}"/>
              </a:ext>
            </a:extLst>
          </p:cNvPr>
          <p:cNvSpPr>
            <a:spLocks noGrp="1"/>
          </p:cNvSpPr>
          <p:nvPr>
            <p:ph idx="1"/>
          </p:nvPr>
        </p:nvSpPr>
        <p:spPr/>
        <p:txBody>
          <a:bodyPr vert="horz" lIns="91440" tIns="45720" rIns="91440" bIns="45720" rtlCol="0" anchor="t">
            <a:normAutofit fontScale="77500" lnSpcReduction="20000"/>
          </a:bodyPr>
          <a:lstStyle/>
          <a:p>
            <a:endParaRPr lang="en-US">
              <a:cs typeface="Calibri"/>
            </a:endParaRPr>
          </a:p>
          <a:p>
            <a:r>
              <a:rPr lang="en-US">
                <a:cs typeface="Calibri"/>
              </a:rPr>
              <a:t>Lobbying transparency register, 2019 [consulted on 04/14/2019 ]. Available on : </a:t>
            </a:r>
            <a:r>
              <a:rPr lang="en-US">
                <a:cs typeface="Calibri"/>
                <a:hlinkClick r:id="rId2"/>
              </a:rPr>
              <a:t>http://ec.europa.eu/transparencyregister/public/</a:t>
            </a:r>
            <a:r>
              <a:rPr lang="en-US">
                <a:cs typeface="Calibri"/>
              </a:rPr>
              <a:t> </a:t>
            </a:r>
          </a:p>
          <a:p>
            <a:r>
              <a:rPr lang="en-US">
                <a:cs typeface="Calibri"/>
              </a:rPr>
              <a:t>Report on the Sanofi lobby, 2019,  [consulted on 04/14/2019 ], available on: </a:t>
            </a:r>
            <a:r>
              <a:rPr lang="en-US">
                <a:cs typeface="Calibri"/>
                <a:hlinkClick r:id="rId3"/>
              </a:rPr>
              <a:t>https://www.sanofi.com/-/media/Project/One-Sanofi-Web/Websites/Global/Sanofi-COM/Home/common/docs/download-center/Lobbying_2018.pdf?la=en&amp;hash=BFFFFCC15AB7E25A5377B675F9BCADE5A05BDE4C</a:t>
            </a:r>
            <a:endParaRPr lang="en-US">
              <a:cs typeface="Calibri"/>
            </a:endParaRPr>
          </a:p>
          <a:p>
            <a:r>
              <a:rPr lang="en-US">
                <a:cs typeface="Calibri"/>
              </a:rPr>
              <a:t>European corporate observatory, 2019, [consulted on 04/14/2019 ]:</a:t>
            </a:r>
            <a:r>
              <a:rPr lang="en-US">
                <a:cs typeface="Calibri"/>
                <a:hlinkClick r:id="rId4"/>
              </a:rPr>
              <a:t>https://corporateeurope.org/en/power-lobbies/2015/10/transparency-facade-pharma-industry-lobbying-european-commission</a:t>
            </a:r>
            <a:endParaRPr lang="en-US">
              <a:cs typeface="Calibri" panose="020F0502020204030204"/>
            </a:endParaRPr>
          </a:p>
          <a:p>
            <a:r>
              <a:rPr lang="en-US" err="1">
                <a:cs typeface="Calibri"/>
              </a:rPr>
              <a:t>Opensecret</a:t>
            </a:r>
            <a:r>
              <a:rPr lang="en-US">
                <a:cs typeface="Calibri"/>
              </a:rPr>
              <a:t>, newspaper, 2019, [consulted on 04/14/2019],</a:t>
            </a:r>
            <a:r>
              <a:rPr lang="en-US">
                <a:cs typeface="Calibri"/>
                <a:hlinkClick r:id="rId5"/>
              </a:rPr>
              <a:t>https://www.opensecrets.org/lobby/clientsum.php?id=D000000215&amp;year=2018&amp;fbclid=IwAR0JMk5AvoNoIAu6DmVEl8wk7pxOaLxmua9Lqz-rQqwvqn6CAWBObTozdP0</a:t>
            </a:r>
            <a:endParaRPr lang="en-US">
              <a:cs typeface="Calibri"/>
            </a:endParaRPr>
          </a:p>
        </p:txBody>
      </p:sp>
    </p:spTree>
    <p:extLst>
      <p:ext uri="{BB962C8B-B14F-4D97-AF65-F5344CB8AC3E}">
        <p14:creationId xmlns:p14="http://schemas.microsoft.com/office/powerpoint/2010/main" val="147366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194-8F95-4A55-A8D5-CE8798F0B6C9}"/>
              </a:ext>
            </a:extLst>
          </p:cNvPr>
          <p:cNvSpPr>
            <a:spLocks noGrp="1"/>
          </p:cNvSpPr>
          <p:nvPr>
            <p:ph type="title"/>
          </p:nvPr>
        </p:nvSpPr>
        <p:spPr/>
        <p:txBody>
          <a:bodyPr/>
          <a:lstStyle/>
          <a:p>
            <a:pPr algn="ctr"/>
            <a:r>
              <a:rPr lang="en-US" dirty="0">
                <a:cs typeface="Calibri Light" panose="020F0302020204030204"/>
              </a:rPr>
              <a:t>Bibliography cont.</a:t>
            </a:r>
          </a:p>
        </p:txBody>
      </p:sp>
      <p:sp>
        <p:nvSpPr>
          <p:cNvPr id="3" name="Content Placeholder 2">
            <a:extLst>
              <a:ext uri="{FF2B5EF4-FFF2-40B4-BE49-F238E27FC236}">
                <a16:creationId xmlns:a16="http://schemas.microsoft.com/office/drawing/2014/main" id="{C54FD98B-4286-45FA-8DD7-FB11591343C0}"/>
              </a:ext>
            </a:extLst>
          </p:cNvPr>
          <p:cNvSpPr>
            <a:spLocks noGrp="1"/>
          </p:cNvSpPr>
          <p:nvPr>
            <p:ph idx="1"/>
          </p:nvPr>
        </p:nvSpPr>
        <p:spPr/>
        <p:txBody>
          <a:bodyPr vert="horz" lIns="91440" tIns="45720" rIns="91440" bIns="45720" rtlCol="0" anchor="t">
            <a:normAutofit fontScale="92500" lnSpcReduction="20000"/>
          </a:bodyPr>
          <a:lstStyle/>
          <a:p>
            <a:r>
              <a:rPr lang="en-GB">
                <a:cs typeface="Calibri"/>
              </a:rPr>
              <a:t>CBS news, newspaper, 2019, [consulted on 04/14/2019]:</a:t>
            </a:r>
            <a:r>
              <a:rPr lang="en-GB" dirty="0">
                <a:hlinkClick r:id="rId2"/>
              </a:rPr>
              <a:t>https://www.cbsnews.com/news/drug-makers-gave-lobbyists-an-xmas-gift-millions-more-to-lobby-obama-administration/</a:t>
            </a:r>
            <a:endParaRPr lang="en-GB">
              <a:cs typeface="Calibri"/>
            </a:endParaRPr>
          </a:p>
          <a:p>
            <a:r>
              <a:rPr lang="en-GB" err="1">
                <a:cs typeface="Calibri"/>
              </a:rPr>
              <a:t>Cityzen</a:t>
            </a:r>
            <a:r>
              <a:rPr lang="en-GB">
                <a:cs typeface="Calibri"/>
              </a:rPr>
              <a:t> for responsibility and ethics in </a:t>
            </a:r>
            <a:r>
              <a:rPr lang="en-GB" err="1">
                <a:cs typeface="Calibri"/>
              </a:rPr>
              <a:t>washington</a:t>
            </a:r>
            <a:r>
              <a:rPr lang="en-GB">
                <a:cs typeface="Calibri"/>
              </a:rPr>
              <a:t>, American government, 2019, [consulted on 04/14/2019]:</a:t>
            </a:r>
            <a:r>
              <a:rPr lang="en-GB" dirty="0">
                <a:hlinkClick r:id="rId3"/>
              </a:rPr>
              <a:t>https://www.citizensforethics.org/a-bitter-pill-how-big-pharma-lobbies-to-keep-prescription-drug-prices-high/</a:t>
            </a:r>
            <a:r>
              <a:rPr lang="en-GB" dirty="0"/>
              <a:t> </a:t>
            </a:r>
            <a:endParaRPr lang="en-GB">
              <a:cs typeface="Calibri"/>
            </a:endParaRPr>
          </a:p>
          <a:p>
            <a:r>
              <a:rPr lang="en-GB">
                <a:cs typeface="Calibri"/>
              </a:rPr>
              <a:t>CBS news, newspaper, 2019, [consulted on 04/14/2019]:</a:t>
            </a:r>
            <a:r>
              <a:rPr lang="en-GB"/>
              <a:t> </a:t>
            </a:r>
            <a:r>
              <a:rPr lang="en-GB" dirty="0">
                <a:hlinkClick r:id="rId4"/>
              </a:rPr>
              <a:t>https://www.cbsnews.com/news/senators-rail-at-big-pharmas-secretive-lobbying/</a:t>
            </a:r>
            <a:r>
              <a:rPr lang="en-GB" dirty="0"/>
              <a:t> </a:t>
            </a:r>
            <a:endParaRPr lang="en-GB">
              <a:cs typeface="Calibri"/>
            </a:endParaRPr>
          </a:p>
          <a:p>
            <a:r>
              <a:rPr lang="en-GB" err="1">
                <a:cs typeface="Calibri"/>
              </a:rPr>
              <a:t>Observatoire</a:t>
            </a:r>
            <a:r>
              <a:rPr lang="en-GB">
                <a:cs typeface="Calibri"/>
              </a:rPr>
              <a:t> des multinationales, 2019, [consulted on 04/15/2019]:</a:t>
            </a:r>
            <a:r>
              <a:rPr lang="en-GB"/>
              <a:t> </a:t>
            </a:r>
            <a:r>
              <a:rPr lang="en-GB" dirty="0">
                <a:hlinkClick r:id="rId5"/>
              </a:rPr>
              <a:t>https://www.bastamag.net/webdocs/pharmapapers/l-argent-de-l-influence/a-paris-l-influence-ecrasante-des-labos-face-aux-associations-de-patients/</a:t>
            </a:r>
            <a:endParaRPr lang="en-US" dirty="0">
              <a:cs typeface="Calibri"/>
            </a:endParaRPr>
          </a:p>
        </p:txBody>
      </p:sp>
    </p:spTree>
    <p:extLst>
      <p:ext uri="{BB962C8B-B14F-4D97-AF65-F5344CB8AC3E}">
        <p14:creationId xmlns:p14="http://schemas.microsoft.com/office/powerpoint/2010/main" val="60067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194-8F95-4A55-A8D5-CE8798F0B6C9}"/>
              </a:ext>
            </a:extLst>
          </p:cNvPr>
          <p:cNvSpPr>
            <a:spLocks noGrp="1"/>
          </p:cNvSpPr>
          <p:nvPr>
            <p:ph type="title"/>
          </p:nvPr>
        </p:nvSpPr>
        <p:spPr/>
        <p:txBody>
          <a:bodyPr/>
          <a:lstStyle/>
          <a:p>
            <a:pPr algn="ctr"/>
            <a:r>
              <a:rPr lang="en-US" dirty="0">
                <a:cs typeface="Calibri Light" panose="020F0302020204030204"/>
              </a:rPr>
              <a:t>Bibliography cont.</a:t>
            </a:r>
          </a:p>
        </p:txBody>
      </p:sp>
      <p:sp>
        <p:nvSpPr>
          <p:cNvPr id="3" name="Content Placeholder 2">
            <a:extLst>
              <a:ext uri="{FF2B5EF4-FFF2-40B4-BE49-F238E27FC236}">
                <a16:creationId xmlns:a16="http://schemas.microsoft.com/office/drawing/2014/main" id="{C54FD98B-4286-45FA-8DD7-FB11591343C0}"/>
              </a:ext>
            </a:extLst>
          </p:cNvPr>
          <p:cNvSpPr>
            <a:spLocks noGrp="1"/>
          </p:cNvSpPr>
          <p:nvPr>
            <p:ph idx="1"/>
          </p:nvPr>
        </p:nvSpPr>
        <p:spPr/>
        <p:txBody>
          <a:bodyPr vert="horz" lIns="91440" tIns="45720" rIns="91440" bIns="45720" rtlCol="0" anchor="t">
            <a:normAutofit/>
          </a:bodyPr>
          <a:lstStyle/>
          <a:p>
            <a:r>
              <a:rPr lang="en-GB" err="1">
                <a:cs typeface="Calibri"/>
              </a:rPr>
              <a:t>Observatoire</a:t>
            </a:r>
            <a:r>
              <a:rPr lang="en-GB">
                <a:cs typeface="Calibri"/>
              </a:rPr>
              <a:t> des </a:t>
            </a:r>
            <a:r>
              <a:rPr lang="en-GB" err="1">
                <a:cs typeface="Calibri"/>
              </a:rPr>
              <a:t>multinationales</a:t>
            </a:r>
            <a:r>
              <a:rPr lang="en-GB">
                <a:cs typeface="Calibri"/>
              </a:rPr>
              <a:t>, 2019, [consulted on 04/15/2019]:</a:t>
            </a:r>
            <a:r>
              <a:rPr lang="en-GB"/>
              <a:t> </a:t>
            </a:r>
            <a:r>
              <a:rPr lang="en-GB" dirty="0">
                <a:hlinkClick r:id="rId2"/>
              </a:rPr>
              <a:t>https://www.bastamag.net/webdocs/pharmapapers/l-argent-de-l-influence/lobbying-a-paris-bruxelles-et-washington-l-enorme-puissance-de-feu-des-labos/</a:t>
            </a:r>
            <a:endParaRPr lang="en-US" dirty="0">
              <a:cs typeface="Calibri"/>
            </a:endParaRPr>
          </a:p>
        </p:txBody>
      </p:sp>
    </p:spTree>
    <p:extLst>
      <p:ext uri="{BB962C8B-B14F-4D97-AF65-F5344CB8AC3E}">
        <p14:creationId xmlns:p14="http://schemas.microsoft.com/office/powerpoint/2010/main" val="388911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D0F1-16D8-450E-80BA-A657B6AB941B}"/>
              </a:ext>
            </a:extLst>
          </p:cNvPr>
          <p:cNvSpPr>
            <a:spLocks noGrp="1"/>
          </p:cNvSpPr>
          <p:nvPr>
            <p:ph type="title"/>
          </p:nvPr>
        </p:nvSpPr>
        <p:spPr>
          <a:xfrm>
            <a:off x="960100" y="819352"/>
            <a:ext cx="10588434" cy="1062644"/>
          </a:xfrm>
        </p:spPr>
        <p:txBody>
          <a:bodyPr vert="horz" lIns="91440" tIns="45720" rIns="91440" bIns="45720" rtlCol="0" anchor="b">
            <a:normAutofit/>
          </a:bodyPr>
          <a:lstStyle/>
          <a:p>
            <a:r>
              <a:rPr lang="en-US"/>
              <a:t>Presentation of the company</a:t>
            </a:r>
          </a:p>
        </p:txBody>
      </p:sp>
      <p:cxnSp>
        <p:nvCxnSpPr>
          <p:cNvPr id="11" name="Straight Connector 13">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49FB0EEC-22B4-41C3-B880-B12835A4E63C}"/>
              </a:ext>
            </a:extLst>
          </p:cNvPr>
          <p:cNvPicPr>
            <a:picLocks noGrp="1" noChangeAspect="1"/>
          </p:cNvPicPr>
          <p:nvPr>
            <p:ph idx="1"/>
          </p:nvPr>
        </p:nvPicPr>
        <p:blipFill>
          <a:blip r:embed="rId2"/>
          <a:stretch>
            <a:fillRect/>
          </a:stretch>
        </p:blipFill>
        <p:spPr>
          <a:xfrm>
            <a:off x="480821" y="3013386"/>
            <a:ext cx="3840932" cy="2560621"/>
          </a:xfrm>
          <a:prstGeom prst="rect">
            <a:avLst/>
          </a:prstGeom>
        </p:spPr>
      </p:pic>
      <p:sp>
        <p:nvSpPr>
          <p:cNvPr id="7" name="Content Placeholder 2">
            <a:extLst>
              <a:ext uri="{FF2B5EF4-FFF2-40B4-BE49-F238E27FC236}">
                <a16:creationId xmlns:a16="http://schemas.microsoft.com/office/drawing/2014/main" id="{467701F7-5B79-4471-8EB0-AEF94D6039D9}"/>
              </a:ext>
            </a:extLst>
          </p:cNvPr>
          <p:cNvSpPr txBox="1">
            <a:spLocks/>
          </p:cNvSpPr>
          <p:nvPr/>
        </p:nvSpPr>
        <p:spPr>
          <a:xfrm>
            <a:off x="4891854" y="2714184"/>
            <a:ext cx="6642002" cy="359674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Created in 1973 </a:t>
            </a:r>
          </a:p>
          <a:p>
            <a:r>
              <a:rPr lang="en-US" sz="2400" dirty="0"/>
              <a:t>Pharmaceutical company </a:t>
            </a:r>
            <a:endParaRPr lang="en-US" sz="2400" dirty="0">
              <a:cs typeface="Calibri"/>
            </a:endParaRPr>
          </a:p>
          <a:p>
            <a:r>
              <a:rPr lang="en-US" sz="2400" dirty="0"/>
              <a:t>World leader in non-prescription drugs</a:t>
            </a:r>
            <a:endParaRPr lang="en-US" sz="2400" dirty="0">
              <a:cs typeface="Calibri"/>
            </a:endParaRPr>
          </a:p>
          <a:p>
            <a:r>
              <a:rPr lang="en-US" sz="2400" dirty="0">
                <a:cs typeface="Calibri"/>
              </a:rPr>
              <a:t>3rd company in the healthcare sector in terms of sales : 34.46 billion euros in 2018</a:t>
            </a:r>
          </a:p>
          <a:p>
            <a:r>
              <a:rPr lang="en-US" sz="2400" dirty="0">
                <a:cs typeface="Calibri"/>
              </a:rPr>
              <a:t>73% outside of France</a:t>
            </a:r>
          </a:p>
          <a:p>
            <a:r>
              <a:rPr lang="en-US" sz="2400" dirty="0">
                <a:cs typeface="Calibri"/>
              </a:rPr>
              <a:t>Leading French company in terms of R&amp;D</a:t>
            </a:r>
          </a:p>
          <a:p>
            <a:endParaRPr lang="en-US" sz="2400">
              <a:cs typeface="Calibri" panose="020F0502020204030204"/>
            </a:endParaRPr>
          </a:p>
        </p:txBody>
      </p:sp>
    </p:spTree>
    <p:extLst>
      <p:ext uri="{BB962C8B-B14F-4D97-AF65-F5344CB8AC3E}">
        <p14:creationId xmlns:p14="http://schemas.microsoft.com/office/powerpoint/2010/main" val="211491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5AFE3-FAF9-4A22-951C-16DA961B8F46}"/>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World market</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3" descr="A screenshot of a cell phone&#10;&#10;Description generated with high confidence">
            <a:extLst>
              <a:ext uri="{FF2B5EF4-FFF2-40B4-BE49-F238E27FC236}">
                <a16:creationId xmlns:a16="http://schemas.microsoft.com/office/drawing/2014/main" id="{F7F3AE92-2AC7-4C97-8E7E-92866D734848}"/>
              </a:ext>
            </a:extLst>
          </p:cNvPr>
          <p:cNvPicPr>
            <a:picLocks noChangeAspect="1"/>
          </p:cNvPicPr>
          <p:nvPr/>
        </p:nvPicPr>
        <p:blipFill>
          <a:blip r:embed="rId2"/>
          <a:stretch>
            <a:fillRect/>
          </a:stretch>
        </p:blipFill>
        <p:spPr>
          <a:xfrm>
            <a:off x="331567" y="2591084"/>
            <a:ext cx="5455917" cy="3669104"/>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6" descr="A picture containing text, map&#10;&#10;Description generated with very high confidence">
            <a:extLst>
              <a:ext uri="{FF2B5EF4-FFF2-40B4-BE49-F238E27FC236}">
                <a16:creationId xmlns:a16="http://schemas.microsoft.com/office/drawing/2014/main" id="{97420C01-500C-490F-B67B-AF80B3CDFF7E}"/>
              </a:ext>
            </a:extLst>
          </p:cNvPr>
          <p:cNvPicPr>
            <a:picLocks noChangeAspect="1"/>
          </p:cNvPicPr>
          <p:nvPr/>
        </p:nvPicPr>
        <p:blipFill>
          <a:blip r:embed="rId3"/>
          <a:stretch>
            <a:fillRect/>
          </a:stretch>
        </p:blipFill>
        <p:spPr>
          <a:xfrm>
            <a:off x="6445073" y="2788862"/>
            <a:ext cx="5455917" cy="3273549"/>
          </a:xfrm>
          <a:prstGeom prst="rect">
            <a:avLst/>
          </a:prstGeom>
        </p:spPr>
      </p:pic>
    </p:spTree>
    <p:extLst>
      <p:ext uri="{BB962C8B-B14F-4D97-AF65-F5344CB8AC3E}">
        <p14:creationId xmlns:p14="http://schemas.microsoft.com/office/powerpoint/2010/main" val="396510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9EE3-FD26-D747-A4AD-1E8B1CCBA7B6}"/>
              </a:ext>
            </a:extLst>
          </p:cNvPr>
          <p:cNvSpPr>
            <a:spLocks noGrp="1"/>
          </p:cNvSpPr>
          <p:nvPr>
            <p:ph type="title"/>
          </p:nvPr>
        </p:nvSpPr>
        <p:spPr/>
        <p:txBody>
          <a:bodyPr/>
          <a:lstStyle/>
          <a:p>
            <a:pPr algn="ctr"/>
            <a:r>
              <a:rPr lang="en-GB"/>
              <a:t>Lobbying objectives</a:t>
            </a:r>
          </a:p>
        </p:txBody>
      </p:sp>
      <p:sp>
        <p:nvSpPr>
          <p:cNvPr id="3" name="Content Placeholder 2">
            <a:extLst>
              <a:ext uri="{FF2B5EF4-FFF2-40B4-BE49-F238E27FC236}">
                <a16:creationId xmlns:a16="http://schemas.microsoft.com/office/drawing/2014/main" id="{D3A98B1F-3288-184B-8F92-CB4497307E63}"/>
              </a:ext>
            </a:extLst>
          </p:cNvPr>
          <p:cNvSpPr>
            <a:spLocks noGrp="1"/>
          </p:cNvSpPr>
          <p:nvPr>
            <p:ph idx="1"/>
          </p:nvPr>
        </p:nvSpPr>
        <p:spPr/>
        <p:txBody>
          <a:bodyPr vert="horz" lIns="91440" tIns="45720" rIns="91440" bIns="45720" rtlCol="0" anchor="t">
            <a:normAutofit/>
          </a:bodyPr>
          <a:lstStyle/>
          <a:p>
            <a:pPr>
              <a:lnSpc>
                <a:spcPct val="150000"/>
              </a:lnSpc>
            </a:pPr>
            <a:r>
              <a:rPr lang="en-GB">
                <a:cs typeface="Calibri"/>
              </a:rPr>
              <a:t>Control drug pricing</a:t>
            </a:r>
            <a:endParaRPr lang="en-US"/>
          </a:p>
          <a:p>
            <a:pPr>
              <a:lnSpc>
                <a:spcPct val="150000"/>
              </a:lnSpc>
            </a:pPr>
            <a:r>
              <a:rPr lang="en-GB">
                <a:cs typeface="Calibri"/>
              </a:rPr>
              <a:t>Control its market dependency</a:t>
            </a:r>
          </a:p>
          <a:p>
            <a:pPr>
              <a:lnSpc>
                <a:spcPct val="150000"/>
              </a:lnSpc>
            </a:pPr>
            <a:r>
              <a:rPr lang="en-GB">
                <a:cs typeface="Calibri"/>
              </a:rPr>
              <a:t>Paris: social security financing law</a:t>
            </a:r>
          </a:p>
          <a:p>
            <a:pPr>
              <a:lnSpc>
                <a:spcPct val="150000"/>
              </a:lnSpc>
            </a:pPr>
            <a:r>
              <a:rPr lang="en-GB">
                <a:cs typeface="Calibri"/>
              </a:rPr>
              <a:t>Influence regulation in its favour</a:t>
            </a:r>
          </a:p>
          <a:p>
            <a:endParaRPr lang="en-GB">
              <a:cs typeface="Calibri"/>
            </a:endParaRPr>
          </a:p>
        </p:txBody>
      </p:sp>
      <p:pic>
        <p:nvPicPr>
          <p:cNvPr id="5" name="Picture 4">
            <a:extLst>
              <a:ext uri="{FF2B5EF4-FFF2-40B4-BE49-F238E27FC236}">
                <a16:creationId xmlns:a16="http://schemas.microsoft.com/office/drawing/2014/main" id="{3043BB10-9BD9-0C49-B664-B58116388B45}"/>
              </a:ext>
            </a:extLst>
          </p:cNvPr>
          <p:cNvPicPr>
            <a:picLocks noChangeAspect="1"/>
          </p:cNvPicPr>
          <p:nvPr/>
        </p:nvPicPr>
        <p:blipFill>
          <a:blip r:embed="rId3"/>
          <a:stretch>
            <a:fillRect/>
          </a:stretch>
        </p:blipFill>
        <p:spPr>
          <a:xfrm>
            <a:off x="738517" y="5626791"/>
            <a:ext cx="1359140" cy="932673"/>
          </a:xfrm>
          <a:prstGeom prst="rect">
            <a:avLst/>
          </a:prstGeom>
        </p:spPr>
      </p:pic>
      <p:pic>
        <p:nvPicPr>
          <p:cNvPr id="6" name="Picture 5">
            <a:extLst>
              <a:ext uri="{FF2B5EF4-FFF2-40B4-BE49-F238E27FC236}">
                <a16:creationId xmlns:a16="http://schemas.microsoft.com/office/drawing/2014/main" id="{6B179828-A23E-F84C-8F76-F0A840251A60}"/>
              </a:ext>
            </a:extLst>
          </p:cNvPr>
          <p:cNvPicPr>
            <a:picLocks noChangeAspect="1"/>
          </p:cNvPicPr>
          <p:nvPr/>
        </p:nvPicPr>
        <p:blipFill rotWithShape="1">
          <a:blip r:embed="rId4"/>
          <a:srcRect r="2511" b="-1831"/>
          <a:stretch/>
        </p:blipFill>
        <p:spPr>
          <a:xfrm>
            <a:off x="2097656" y="5693145"/>
            <a:ext cx="9270425" cy="799966"/>
          </a:xfrm>
          <a:prstGeom prst="rect">
            <a:avLst/>
          </a:prstGeom>
        </p:spPr>
      </p:pic>
      <p:pic>
        <p:nvPicPr>
          <p:cNvPr id="9" name="Picture 9" descr="A picture containing blue&#10;&#10;Description generated with high confidence">
            <a:extLst>
              <a:ext uri="{FF2B5EF4-FFF2-40B4-BE49-F238E27FC236}">
                <a16:creationId xmlns:a16="http://schemas.microsoft.com/office/drawing/2014/main" id="{68E61CC1-961C-45D7-977B-7A3F6DE4CD76}"/>
              </a:ext>
            </a:extLst>
          </p:cNvPr>
          <p:cNvPicPr>
            <a:picLocks noChangeAspect="1"/>
          </p:cNvPicPr>
          <p:nvPr/>
        </p:nvPicPr>
        <p:blipFill>
          <a:blip r:embed="rId5"/>
          <a:stretch>
            <a:fillRect/>
          </a:stretch>
        </p:blipFill>
        <p:spPr>
          <a:xfrm>
            <a:off x="6550324" y="1952022"/>
            <a:ext cx="4827916" cy="3227127"/>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AFE76613-E5A8-B243-AAE0-89EAF616153A}"/>
              </a:ext>
            </a:extLst>
          </p:cNvPr>
          <p:cNvPicPr>
            <a:picLocks noChangeAspect="1"/>
          </p:cNvPicPr>
          <p:nvPr/>
        </p:nvPicPr>
        <p:blipFill>
          <a:blip r:embed="rId6"/>
          <a:stretch>
            <a:fillRect/>
          </a:stretch>
        </p:blipFill>
        <p:spPr>
          <a:xfrm>
            <a:off x="7587892" y="127993"/>
            <a:ext cx="4267200" cy="6604000"/>
          </a:xfrm>
          <a:prstGeom prst="rect">
            <a:avLst/>
          </a:prstGeom>
          <a:ln>
            <a:noFill/>
          </a:ln>
          <a:effectLst>
            <a:outerShdw blurRad="190500" algn="tl" rotWithShape="0">
              <a:srgbClr val="000000">
                <a:alpha val="70000"/>
              </a:srgbClr>
            </a:outerShdw>
          </a:effectLst>
        </p:spPr>
      </p:pic>
      <p:pic>
        <p:nvPicPr>
          <p:cNvPr id="7" name="Picture 7" descr="A picture containing screenshot&#10;&#10;Description generated with high confidence">
            <a:extLst>
              <a:ext uri="{FF2B5EF4-FFF2-40B4-BE49-F238E27FC236}">
                <a16:creationId xmlns:a16="http://schemas.microsoft.com/office/drawing/2014/main" id="{B812E4E9-3207-4D24-A25E-871FCC008D82}"/>
              </a:ext>
            </a:extLst>
          </p:cNvPr>
          <p:cNvPicPr>
            <a:picLocks noChangeAspect="1"/>
          </p:cNvPicPr>
          <p:nvPr/>
        </p:nvPicPr>
        <p:blipFill>
          <a:blip r:embed="rId7"/>
          <a:stretch>
            <a:fillRect/>
          </a:stretch>
        </p:blipFill>
        <p:spPr>
          <a:xfrm>
            <a:off x="116705" y="125925"/>
            <a:ext cx="7401463" cy="6620528"/>
          </a:xfrm>
          <a:prstGeom prst="rect">
            <a:avLst/>
          </a:prstGeom>
        </p:spPr>
      </p:pic>
    </p:spTree>
    <p:extLst>
      <p:ext uri="{BB962C8B-B14F-4D97-AF65-F5344CB8AC3E}">
        <p14:creationId xmlns:p14="http://schemas.microsoft.com/office/powerpoint/2010/main" val="31897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500" fill="hold"/>
                                        <p:tgtEl>
                                          <p:spTgt spid="4"/>
                                        </p:tgtEl>
                                        <p:attrNameLst>
                                          <p:attrName>ppt_w</p:attrName>
                                        </p:attrNameLst>
                                      </p:cBhvr>
                                      <p:tavLst>
                                        <p:tav tm="0">
                                          <p:val>
                                            <p:fltVal val="0"/>
                                          </p:val>
                                        </p:tav>
                                        <p:tav tm="100000">
                                          <p:val>
                                            <p:strVal val="#ppt_w"/>
                                          </p:val>
                                        </p:tav>
                                      </p:tavLst>
                                    </p:anim>
                                    <p:anim calcmode="lin" valueType="num">
                                      <p:cBhvr>
                                        <p:cTn id="13" dur="1500" fill="hold"/>
                                        <p:tgtEl>
                                          <p:spTgt spid="4"/>
                                        </p:tgtEl>
                                        <p:attrNameLst>
                                          <p:attrName>ppt_h</p:attrName>
                                        </p:attrNameLst>
                                      </p:cBhvr>
                                      <p:tavLst>
                                        <p:tav tm="0">
                                          <p:val>
                                            <p:fltVal val="0"/>
                                          </p:val>
                                        </p:tav>
                                        <p:tav tm="100000">
                                          <p:val>
                                            <p:strVal val="#ppt_h"/>
                                          </p:val>
                                        </p:tav>
                                      </p:tavLst>
                                    </p:anim>
                                    <p:animEffect transition="in" filter="fade">
                                      <p:cBhvr>
                                        <p:cTn id="1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F792-F167-2C44-9DCC-57F34B40636A}"/>
              </a:ext>
            </a:extLst>
          </p:cNvPr>
          <p:cNvSpPr>
            <a:spLocks noGrp="1"/>
          </p:cNvSpPr>
          <p:nvPr>
            <p:ph type="title"/>
          </p:nvPr>
        </p:nvSpPr>
        <p:spPr>
          <a:xfrm>
            <a:off x="1136428" y="627564"/>
            <a:ext cx="7474172" cy="1325563"/>
          </a:xfrm>
        </p:spPr>
        <p:txBody>
          <a:bodyPr>
            <a:normAutofit/>
          </a:bodyPr>
          <a:lstStyle/>
          <a:p>
            <a:r>
              <a:rPr lang="en-GB"/>
              <a:t>Sanofi meetings</a:t>
            </a:r>
          </a:p>
        </p:txBody>
      </p:sp>
      <p:sp>
        <p:nvSpPr>
          <p:cNvPr id="3" name="Content Placeholder 2">
            <a:extLst>
              <a:ext uri="{FF2B5EF4-FFF2-40B4-BE49-F238E27FC236}">
                <a16:creationId xmlns:a16="http://schemas.microsoft.com/office/drawing/2014/main" id="{563CC7EE-07B6-7741-A9E0-716F44DD0572}"/>
              </a:ext>
            </a:extLst>
          </p:cNvPr>
          <p:cNvSpPr>
            <a:spLocks noGrp="1"/>
          </p:cNvSpPr>
          <p:nvPr>
            <p:ph idx="1"/>
          </p:nvPr>
        </p:nvSpPr>
        <p:spPr>
          <a:xfrm>
            <a:off x="1136429" y="2278173"/>
            <a:ext cx="6467867" cy="3450613"/>
          </a:xfrm>
        </p:spPr>
        <p:txBody>
          <a:bodyPr vert="horz" lIns="91440" tIns="45720" rIns="91440" bIns="45720" rtlCol="0" anchor="ctr">
            <a:normAutofit/>
          </a:bodyPr>
          <a:lstStyle/>
          <a:p>
            <a:r>
              <a:rPr lang="en-GB" sz="1900">
                <a:cs typeface="Calibri"/>
              </a:rPr>
              <a:t>Senate finance committee report 2011</a:t>
            </a:r>
            <a:endParaRPr lang="en-US" sz="1900">
              <a:cs typeface="Calibri" panose="020F0502020204030204"/>
            </a:endParaRPr>
          </a:p>
          <a:p>
            <a:pPr lvl="1"/>
            <a:r>
              <a:rPr lang="en-GB" sz="1900">
                <a:cs typeface="Calibri"/>
              </a:rPr>
              <a:t>$2.6 Mil paid to Society for Hospital Medicine (Conferences and sponsorship)</a:t>
            </a:r>
          </a:p>
          <a:p>
            <a:pPr lvl="1"/>
            <a:r>
              <a:rPr lang="en-GB" sz="1900">
                <a:cs typeface="Calibri"/>
              </a:rPr>
              <a:t>$2.3 Mil paid to North American Thrombosis Foundation </a:t>
            </a:r>
          </a:p>
          <a:p>
            <a:pPr lvl="1"/>
            <a:r>
              <a:rPr lang="en-GB" sz="1900">
                <a:cs typeface="Calibri"/>
              </a:rPr>
              <a:t>$260,000 paid to Duke University medical professor</a:t>
            </a:r>
          </a:p>
          <a:p>
            <a:r>
              <a:rPr lang="en-GB" sz="1900">
                <a:cs typeface="Calibri"/>
              </a:rPr>
              <a:t>$25 Mil settlement over bribery in its Kazakhstan and Middle East subsidiaries</a:t>
            </a:r>
          </a:p>
          <a:p>
            <a:r>
              <a:rPr lang="en-US" sz="1900">
                <a:cs typeface="Calibri"/>
              </a:rPr>
              <a:t> ¥1.7 million ($277,000) allegedly in bribes to 503 doctors in China 2014</a:t>
            </a:r>
            <a:endParaRPr lang="en-GB" sz="1900">
              <a:cs typeface="Calibri"/>
            </a:endParaRPr>
          </a:p>
          <a:p>
            <a:r>
              <a:rPr lang="en-GB" sz="1900">
                <a:cs typeface="Calibri"/>
              </a:rPr>
              <a:t>14 meetings with European Commission since 2014</a:t>
            </a:r>
          </a:p>
          <a:p>
            <a:pPr lvl="1"/>
            <a:endParaRPr lang="en-GB" sz="1900">
              <a:cs typeface="Calibri"/>
            </a:endParaRP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73CF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B37C2A-0284-8543-90CD-2176A4524DF3}"/>
              </a:ext>
            </a:extLst>
          </p:cNvPr>
          <p:cNvPicPr>
            <a:picLocks noChangeAspect="1"/>
          </p:cNvPicPr>
          <p:nvPr/>
        </p:nvPicPr>
        <p:blipFill>
          <a:blip r:embed="rId3"/>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17019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957B-0912-447F-8C4D-897D43BA549B}"/>
              </a:ext>
            </a:extLst>
          </p:cNvPr>
          <p:cNvSpPr>
            <a:spLocks noGrp="1"/>
          </p:cNvSpPr>
          <p:nvPr>
            <p:ph type="title"/>
          </p:nvPr>
        </p:nvSpPr>
        <p:spPr/>
        <p:txBody>
          <a:bodyPr/>
          <a:lstStyle/>
          <a:p>
            <a:pPr algn="ctr"/>
            <a:r>
              <a:rPr lang="en-US">
                <a:cs typeface="Calibri Light"/>
              </a:rPr>
              <a:t>In-house lobbying</a:t>
            </a:r>
            <a:endParaRPr lang="en-US"/>
          </a:p>
        </p:txBody>
      </p:sp>
      <p:sp>
        <p:nvSpPr>
          <p:cNvPr id="3" name="Content Placeholder 2">
            <a:extLst>
              <a:ext uri="{FF2B5EF4-FFF2-40B4-BE49-F238E27FC236}">
                <a16:creationId xmlns:a16="http://schemas.microsoft.com/office/drawing/2014/main" id="{BF63DD6B-F46F-400E-AED6-C64C8A9D9C56}"/>
              </a:ext>
            </a:extLst>
          </p:cNvPr>
          <p:cNvSpPr>
            <a:spLocks noGrp="1"/>
          </p:cNvSpPr>
          <p:nvPr>
            <p:ph idx="1"/>
          </p:nvPr>
        </p:nvSpPr>
        <p:spPr/>
        <p:txBody>
          <a:bodyPr vert="horz" lIns="91440" tIns="45720" rIns="91440" bIns="45720" rtlCol="0" anchor="t">
            <a:normAutofit/>
          </a:bodyPr>
          <a:lstStyle/>
          <a:p>
            <a:r>
              <a:rPr lang="en-US" dirty="0">
                <a:cs typeface="Calibri"/>
              </a:rPr>
              <a:t>Person in charge of EU relations: Ms. Milena Richter, Senior Director European Public Affairs - Head of Brussels Office</a:t>
            </a:r>
          </a:p>
          <a:p>
            <a:r>
              <a:rPr lang="en-US" dirty="0">
                <a:cs typeface="Calibri"/>
              </a:rPr>
              <a:t>Below is a list of Sanofi's current in-house lobbyists with access to EU Parliament</a:t>
            </a:r>
          </a:p>
        </p:txBody>
      </p:sp>
      <p:pic>
        <p:nvPicPr>
          <p:cNvPr id="4" name="Picture 4" descr="A screenshot of a cell phone&#10;&#10;Description generated with very high confidence">
            <a:extLst>
              <a:ext uri="{FF2B5EF4-FFF2-40B4-BE49-F238E27FC236}">
                <a16:creationId xmlns:a16="http://schemas.microsoft.com/office/drawing/2014/main" id="{A473E19B-B9C9-47E3-9BD7-A18AC33EEC03}"/>
              </a:ext>
            </a:extLst>
          </p:cNvPr>
          <p:cNvPicPr>
            <a:picLocks noChangeAspect="1"/>
          </p:cNvPicPr>
          <p:nvPr/>
        </p:nvPicPr>
        <p:blipFill>
          <a:blip r:embed="rId3"/>
          <a:stretch>
            <a:fillRect/>
          </a:stretch>
        </p:blipFill>
        <p:spPr>
          <a:xfrm>
            <a:off x="963405" y="4001294"/>
            <a:ext cx="10265190" cy="2426563"/>
          </a:xfrm>
          <a:prstGeom prst="rect">
            <a:avLst/>
          </a:prstGeom>
        </p:spPr>
      </p:pic>
    </p:spTree>
    <p:extLst>
      <p:ext uri="{BB962C8B-B14F-4D97-AF65-F5344CB8AC3E}">
        <p14:creationId xmlns:p14="http://schemas.microsoft.com/office/powerpoint/2010/main" val="2222075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BED44F71-6A64-4721-B207-3B216FFB6398}"/>
              </a:ext>
            </a:extLst>
          </p:cNvPr>
          <p:cNvPicPr>
            <a:picLocks noChangeAspect="1"/>
          </p:cNvPicPr>
          <p:nvPr/>
        </p:nvPicPr>
        <p:blipFill>
          <a:blip r:embed="rId3"/>
          <a:stretch>
            <a:fillRect/>
          </a:stretch>
        </p:blipFill>
        <p:spPr>
          <a:xfrm>
            <a:off x="3304987" y="3472703"/>
            <a:ext cx="5410200" cy="3386419"/>
          </a:xfrm>
          <a:prstGeom prst="rect">
            <a:avLst/>
          </a:prstGeom>
        </p:spPr>
      </p:pic>
      <p:sp>
        <p:nvSpPr>
          <p:cNvPr id="2" name="Title 1">
            <a:extLst>
              <a:ext uri="{FF2B5EF4-FFF2-40B4-BE49-F238E27FC236}">
                <a16:creationId xmlns:a16="http://schemas.microsoft.com/office/drawing/2014/main" id="{8E34BD24-E081-4BDD-A9F8-3D6AB34B73D6}"/>
              </a:ext>
            </a:extLst>
          </p:cNvPr>
          <p:cNvSpPr>
            <a:spLocks noGrp="1"/>
          </p:cNvSpPr>
          <p:nvPr>
            <p:ph type="title"/>
          </p:nvPr>
        </p:nvSpPr>
        <p:spPr/>
        <p:txBody>
          <a:bodyPr/>
          <a:lstStyle/>
          <a:p>
            <a:pPr algn="ctr"/>
            <a:r>
              <a:rPr lang="en-US">
                <a:cs typeface="Calibri Light"/>
              </a:rPr>
              <a:t>Lobbying through associations and other partners</a:t>
            </a:r>
          </a:p>
        </p:txBody>
      </p:sp>
      <p:sp>
        <p:nvSpPr>
          <p:cNvPr id="3" name="Content Placeholder 2">
            <a:extLst>
              <a:ext uri="{FF2B5EF4-FFF2-40B4-BE49-F238E27FC236}">
                <a16:creationId xmlns:a16="http://schemas.microsoft.com/office/drawing/2014/main" id="{9A80E277-CF31-49BF-B787-3E60B67968E2}"/>
              </a:ext>
            </a:extLst>
          </p:cNvPr>
          <p:cNvSpPr>
            <a:spLocks noGrp="1"/>
          </p:cNvSpPr>
          <p:nvPr>
            <p:ph idx="1"/>
          </p:nvPr>
        </p:nvSpPr>
        <p:spPr/>
        <p:txBody>
          <a:bodyPr vert="horz" lIns="91440" tIns="45720" rIns="91440" bIns="45720" rtlCol="0" anchor="t">
            <a:normAutofit/>
          </a:bodyPr>
          <a:lstStyle/>
          <a:p>
            <a:r>
              <a:rPr lang="en-US">
                <a:cs typeface="Calibri"/>
              </a:rPr>
              <a:t>Sanofi is a member of several industry associations that interact with EU leadership on behalf of companies </a:t>
            </a:r>
          </a:p>
          <a:p>
            <a:r>
              <a:rPr lang="en-US">
                <a:cs typeface="Calibri"/>
              </a:rPr>
              <a:t>In addition, Sanofi works with think tanks and consulting firms in order to accomplish their lobbying goals. </a:t>
            </a:r>
          </a:p>
          <a:p>
            <a:endParaRPr lang="en-US">
              <a:cs typeface="Calibri"/>
            </a:endParaRPr>
          </a:p>
        </p:txBody>
      </p:sp>
      <p:pic>
        <p:nvPicPr>
          <p:cNvPr id="6" name="Picture 6" descr="A screenshot of a cell phone&#10;&#10;Description generated with very high confidence">
            <a:extLst>
              <a:ext uri="{FF2B5EF4-FFF2-40B4-BE49-F238E27FC236}">
                <a16:creationId xmlns:a16="http://schemas.microsoft.com/office/drawing/2014/main" id="{B8B38893-478F-443F-BEE7-35043730C2A3}"/>
              </a:ext>
            </a:extLst>
          </p:cNvPr>
          <p:cNvPicPr>
            <a:picLocks noChangeAspect="1"/>
          </p:cNvPicPr>
          <p:nvPr/>
        </p:nvPicPr>
        <p:blipFill>
          <a:blip r:embed="rId4"/>
          <a:stretch>
            <a:fillRect/>
          </a:stretch>
        </p:blipFill>
        <p:spPr>
          <a:xfrm>
            <a:off x="712694" y="1601892"/>
            <a:ext cx="10766611" cy="5256108"/>
          </a:xfrm>
          <a:prstGeom prst="rect">
            <a:avLst/>
          </a:prstGeom>
        </p:spPr>
      </p:pic>
    </p:spTree>
    <p:extLst>
      <p:ext uri="{BB962C8B-B14F-4D97-AF65-F5344CB8AC3E}">
        <p14:creationId xmlns:p14="http://schemas.microsoft.com/office/powerpoint/2010/main" val="29895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BD24-E081-4BDD-A9F8-3D6AB34B73D6}"/>
              </a:ext>
            </a:extLst>
          </p:cNvPr>
          <p:cNvSpPr>
            <a:spLocks noGrp="1"/>
          </p:cNvSpPr>
          <p:nvPr>
            <p:ph type="title"/>
          </p:nvPr>
        </p:nvSpPr>
        <p:spPr/>
        <p:txBody>
          <a:bodyPr/>
          <a:lstStyle/>
          <a:p>
            <a:pPr algn="ctr"/>
            <a:r>
              <a:rPr lang="en-US">
                <a:cs typeface="Calibri Light"/>
              </a:rPr>
              <a:t>Sanofi's US Lobbying</a:t>
            </a:r>
          </a:p>
        </p:txBody>
      </p:sp>
      <p:pic>
        <p:nvPicPr>
          <p:cNvPr id="4" name="Picture 4" descr="A screenshot of a cell phone&#10;&#10;Description generated with very high confidence">
            <a:extLst>
              <a:ext uri="{FF2B5EF4-FFF2-40B4-BE49-F238E27FC236}">
                <a16:creationId xmlns:a16="http://schemas.microsoft.com/office/drawing/2014/main" id="{4DBD2E21-24D6-412F-AD69-6D701CBA2805}"/>
              </a:ext>
            </a:extLst>
          </p:cNvPr>
          <p:cNvPicPr>
            <a:picLocks noGrp="1" noChangeAspect="1"/>
          </p:cNvPicPr>
          <p:nvPr>
            <p:ph idx="1"/>
          </p:nvPr>
        </p:nvPicPr>
        <p:blipFill>
          <a:blip r:embed="rId3"/>
          <a:stretch>
            <a:fillRect/>
          </a:stretch>
        </p:blipFill>
        <p:spPr>
          <a:xfrm>
            <a:off x="5369859" y="1690688"/>
            <a:ext cx="6580136" cy="4799573"/>
          </a:xfrm>
          <a:prstGeom prst="rect">
            <a:avLst/>
          </a:prstGeom>
        </p:spPr>
      </p:pic>
      <p:sp>
        <p:nvSpPr>
          <p:cNvPr id="7" name="Content Placeholder 2">
            <a:extLst>
              <a:ext uri="{FF2B5EF4-FFF2-40B4-BE49-F238E27FC236}">
                <a16:creationId xmlns:a16="http://schemas.microsoft.com/office/drawing/2014/main" id="{AFE20CF4-5472-4221-A71E-48CED2DAB5D3}"/>
              </a:ext>
            </a:extLst>
          </p:cNvPr>
          <p:cNvSpPr txBox="1">
            <a:spLocks/>
          </p:cNvSpPr>
          <p:nvPr/>
        </p:nvSpPr>
        <p:spPr>
          <a:xfrm>
            <a:off x="838200" y="1825625"/>
            <a:ext cx="453165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Like in Europe, Sanofi is a member of several industry associations in the US which lobby on behalf of them and other companies</a:t>
            </a:r>
          </a:p>
          <a:p>
            <a:r>
              <a:rPr lang="en-US" dirty="0">
                <a:cs typeface="Calibri"/>
              </a:rPr>
              <a:t>The total 2017 cost of these memberships was 29,156,497 USD</a:t>
            </a:r>
          </a:p>
        </p:txBody>
      </p:sp>
    </p:spTree>
    <p:extLst>
      <p:ext uri="{BB962C8B-B14F-4D97-AF65-F5344CB8AC3E}">
        <p14:creationId xmlns:p14="http://schemas.microsoft.com/office/powerpoint/2010/main" val="50001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BD24-E081-4BDD-A9F8-3D6AB34B73D6}"/>
              </a:ext>
            </a:extLst>
          </p:cNvPr>
          <p:cNvSpPr>
            <a:spLocks noGrp="1"/>
          </p:cNvSpPr>
          <p:nvPr>
            <p:ph type="title"/>
          </p:nvPr>
        </p:nvSpPr>
        <p:spPr/>
        <p:txBody>
          <a:bodyPr/>
          <a:lstStyle/>
          <a:p>
            <a:pPr algn="ctr"/>
            <a:r>
              <a:rPr lang="en-US">
                <a:cs typeface="Calibri Light"/>
              </a:rPr>
              <a:t>Lobbying budget estimate</a:t>
            </a:r>
          </a:p>
        </p:txBody>
      </p:sp>
      <p:pic>
        <p:nvPicPr>
          <p:cNvPr id="4" name="Picture 4" descr="A screenshot of a cell phone&#10;&#10;Description generated with very high confidence">
            <a:extLst>
              <a:ext uri="{FF2B5EF4-FFF2-40B4-BE49-F238E27FC236}">
                <a16:creationId xmlns:a16="http://schemas.microsoft.com/office/drawing/2014/main" id="{AE3577AE-D1E2-4991-9398-3A78037E755A}"/>
              </a:ext>
            </a:extLst>
          </p:cNvPr>
          <p:cNvPicPr>
            <a:picLocks noGrp="1" noChangeAspect="1"/>
          </p:cNvPicPr>
          <p:nvPr>
            <p:ph idx="1"/>
          </p:nvPr>
        </p:nvPicPr>
        <p:blipFill>
          <a:blip r:embed="rId3"/>
          <a:stretch>
            <a:fillRect/>
          </a:stretch>
        </p:blipFill>
        <p:spPr>
          <a:xfrm>
            <a:off x="6694513" y="1690688"/>
            <a:ext cx="4827737" cy="4212385"/>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879686BE-B56C-4754-88C7-9D44CEF81A5C}"/>
              </a:ext>
            </a:extLst>
          </p:cNvPr>
          <p:cNvSpPr txBox="1"/>
          <p:nvPr/>
        </p:nvSpPr>
        <p:spPr>
          <a:xfrm>
            <a:off x="626853" y="2007079"/>
            <a:ext cx="560429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rPr>
              <a:t>The 7th company spending the most to lobby in Washington</a:t>
            </a:r>
            <a:r>
              <a:rPr lang="en-US">
                <a:cs typeface="Calibri"/>
              </a:rPr>
              <a:t> in 2017.</a:t>
            </a:r>
            <a:endParaRPr lang="en-US" dirty="0">
              <a:cs typeface="Calibri"/>
            </a:endParaRPr>
          </a:p>
          <a:p>
            <a:pPr marL="285750" indent="-285750">
              <a:buFont typeface="Arial"/>
              <a:buChar char="•"/>
            </a:pPr>
            <a:endParaRPr lang="en-US" dirty="0">
              <a:cs typeface="Calibri"/>
            </a:endParaRPr>
          </a:p>
          <a:p>
            <a:pPr marL="285750" indent="-285750">
              <a:buFont typeface="Arial"/>
              <a:buChar char="•"/>
            </a:pPr>
            <a:r>
              <a:rPr lang="en-US" dirty="0">
                <a:cs typeface="Calibri"/>
              </a:rPr>
              <a:t>In Brussels, Sanofi is the fourth company spending the most (with more than 1,500,000 € in 2017) </a:t>
            </a:r>
          </a:p>
          <a:p>
            <a:pPr marL="285750" indent="-285750">
              <a:buFont typeface="Arial"/>
              <a:buChar char="•"/>
            </a:pPr>
            <a:endParaRPr lang="en-US" dirty="0">
              <a:cs typeface="Calibri"/>
            </a:endParaRPr>
          </a:p>
          <a:p>
            <a:pPr marL="285750" indent="-285750">
              <a:buFont typeface="Arial"/>
              <a:buChar char="•"/>
            </a:pPr>
            <a:r>
              <a:rPr lang="en-US" dirty="0">
                <a:cs typeface="Calibri"/>
              </a:rPr>
              <a:t>In Paris, Sanofi is the second pharmaceutical spending the most in lobbying</a:t>
            </a:r>
            <a:r>
              <a:rPr lang="en-US">
                <a:cs typeface="Calibri"/>
              </a:rPr>
              <a:t>.</a:t>
            </a:r>
            <a:endParaRPr lang="en-US" dirty="0">
              <a:cs typeface="Calibri"/>
            </a:endParaRPr>
          </a:p>
          <a:p>
            <a:pPr marL="285750" indent="-285750">
              <a:buFont typeface="Arial"/>
              <a:buChar char="•"/>
            </a:pPr>
            <a:endParaRPr lang="en-US" dirty="0">
              <a:cs typeface="Calibri"/>
            </a:endParaRPr>
          </a:p>
          <a:p>
            <a:endParaRPr lang="en-US" dirty="0">
              <a:cs typeface="Calibri"/>
            </a:endParaRPr>
          </a:p>
        </p:txBody>
      </p:sp>
      <p:pic>
        <p:nvPicPr>
          <p:cNvPr id="7" name="Picture 7" descr="A screenshot of a cell phone&#10;&#10;Description generated with very high confidence">
            <a:extLst>
              <a:ext uri="{FF2B5EF4-FFF2-40B4-BE49-F238E27FC236}">
                <a16:creationId xmlns:a16="http://schemas.microsoft.com/office/drawing/2014/main" id="{08ACF0F3-320C-45BC-82DF-7195224C7C0F}"/>
              </a:ext>
            </a:extLst>
          </p:cNvPr>
          <p:cNvPicPr>
            <a:picLocks noChangeAspect="1"/>
          </p:cNvPicPr>
          <p:nvPr/>
        </p:nvPicPr>
        <p:blipFill>
          <a:blip r:embed="rId4"/>
          <a:stretch>
            <a:fillRect/>
          </a:stretch>
        </p:blipFill>
        <p:spPr>
          <a:xfrm>
            <a:off x="6544566" y="1690688"/>
            <a:ext cx="5127630" cy="4202990"/>
          </a:xfrm>
          <a:prstGeom prst="rect">
            <a:avLst/>
          </a:prstGeom>
          <a:ln>
            <a:noFill/>
          </a:ln>
          <a:effectLst>
            <a:outerShdw blurRad="190500" algn="tl" rotWithShape="0">
              <a:srgbClr val="000000">
                <a:alpha val="70000"/>
              </a:srgbClr>
            </a:outerShdw>
          </a:effectLst>
        </p:spPr>
      </p:pic>
      <p:pic>
        <p:nvPicPr>
          <p:cNvPr id="9" name="Picture 9">
            <a:extLst>
              <a:ext uri="{FF2B5EF4-FFF2-40B4-BE49-F238E27FC236}">
                <a16:creationId xmlns:a16="http://schemas.microsoft.com/office/drawing/2014/main" id="{DA9BDFA8-5198-47C6-9825-0E76612BEF73}"/>
              </a:ext>
            </a:extLst>
          </p:cNvPr>
          <p:cNvPicPr>
            <a:picLocks noChangeAspect="1"/>
          </p:cNvPicPr>
          <p:nvPr/>
        </p:nvPicPr>
        <p:blipFill>
          <a:blip r:embed="rId5"/>
          <a:stretch>
            <a:fillRect/>
          </a:stretch>
        </p:blipFill>
        <p:spPr>
          <a:xfrm>
            <a:off x="6789472" y="1413753"/>
            <a:ext cx="4648553" cy="4756860"/>
          </a:xfrm>
          <a:prstGeom prst="rect">
            <a:avLst/>
          </a:prstGeom>
          <a:ln>
            <a:noFill/>
          </a:ln>
          <a:effectLst>
            <a:outerShdw blurRad="190500" algn="tl" rotWithShape="0">
              <a:srgbClr val="000000">
                <a:alpha val="70000"/>
              </a:srgbClr>
            </a:outerShdw>
          </a:effectLst>
        </p:spPr>
      </p:pic>
      <p:sp>
        <p:nvSpPr>
          <p:cNvPr id="11" name="Arrow: Right 10">
            <a:extLst>
              <a:ext uri="{FF2B5EF4-FFF2-40B4-BE49-F238E27FC236}">
                <a16:creationId xmlns:a16="http://schemas.microsoft.com/office/drawing/2014/main" id="{7D5E1D69-4627-4844-BD1D-22A1767A6CF2}"/>
              </a:ext>
            </a:extLst>
          </p:cNvPr>
          <p:cNvSpPr/>
          <p:nvPr/>
        </p:nvSpPr>
        <p:spPr>
          <a:xfrm>
            <a:off x="300742" y="5256002"/>
            <a:ext cx="544715" cy="383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C105DE5-0BDC-44E7-B4DF-438792A5D586}"/>
              </a:ext>
            </a:extLst>
          </p:cNvPr>
          <p:cNvSpPr txBox="1"/>
          <p:nvPr/>
        </p:nvSpPr>
        <p:spPr>
          <a:xfrm>
            <a:off x="842735" y="5180756"/>
            <a:ext cx="5651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More than €</a:t>
            </a:r>
            <a:r>
              <a:rPr lang="en-US" sz="2400" b="1">
                <a:cs typeface="Calibri"/>
              </a:rPr>
              <a:t>10,000,000</a:t>
            </a:r>
            <a:r>
              <a:rPr lang="en-US" sz="2400" b="1" dirty="0">
                <a:cs typeface="Calibri"/>
              </a:rPr>
              <a:t> to lobby in 2017. </a:t>
            </a:r>
            <a:r>
              <a:rPr lang="en-US" dirty="0">
                <a:cs typeface="Calibri"/>
              </a:rPr>
              <a:t> </a:t>
            </a:r>
          </a:p>
        </p:txBody>
      </p:sp>
    </p:spTree>
    <p:extLst>
      <p:ext uri="{BB962C8B-B14F-4D97-AF65-F5344CB8AC3E}">
        <p14:creationId xmlns:p14="http://schemas.microsoft.com/office/powerpoint/2010/main" val="300879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500" fill="hold"/>
                                        <p:tgtEl>
                                          <p:spTgt spid="7"/>
                                        </p:tgtEl>
                                        <p:attrNameLst>
                                          <p:attrName>ppt_w</p:attrName>
                                        </p:attrNameLst>
                                      </p:cBhvr>
                                      <p:tavLst>
                                        <p:tav tm="0">
                                          <p:val>
                                            <p:fltVal val="0"/>
                                          </p:val>
                                        </p:tav>
                                        <p:tav tm="100000">
                                          <p:val>
                                            <p:strVal val="#ppt_w"/>
                                          </p:val>
                                        </p:tav>
                                      </p:tavLst>
                                    </p:anim>
                                    <p:anim calcmode="lin" valueType="num">
                                      <p:cBhvr>
                                        <p:cTn id="15" dur="1500" fill="hold"/>
                                        <p:tgtEl>
                                          <p:spTgt spid="7"/>
                                        </p:tgtEl>
                                        <p:attrNameLst>
                                          <p:attrName>ppt_h</p:attrName>
                                        </p:attrNameLst>
                                      </p:cBhvr>
                                      <p:tavLst>
                                        <p:tav tm="0">
                                          <p:val>
                                            <p:fltVal val="0"/>
                                          </p:val>
                                        </p:tav>
                                        <p:tav tm="100000">
                                          <p:val>
                                            <p:strVal val="#ppt_h"/>
                                          </p:val>
                                        </p:tav>
                                      </p:tavLst>
                                    </p:anim>
                                    <p:animEffect transition="in" filter="fade">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500" fill="hold"/>
                                        <p:tgtEl>
                                          <p:spTgt spid="9"/>
                                        </p:tgtEl>
                                        <p:attrNameLst>
                                          <p:attrName>ppt_w</p:attrName>
                                        </p:attrNameLst>
                                      </p:cBhvr>
                                      <p:tavLst>
                                        <p:tav tm="0">
                                          <p:val>
                                            <p:fltVal val="0"/>
                                          </p:val>
                                        </p:tav>
                                        <p:tav tm="100000">
                                          <p:val>
                                            <p:strVal val="#ppt_w"/>
                                          </p:val>
                                        </p:tav>
                                      </p:tavLst>
                                    </p:anim>
                                    <p:anim calcmode="lin" valueType="num">
                                      <p:cBhvr>
                                        <p:cTn id="22" dur="1500" fill="hold"/>
                                        <p:tgtEl>
                                          <p:spTgt spid="9"/>
                                        </p:tgtEl>
                                        <p:attrNameLst>
                                          <p:attrName>ppt_h</p:attrName>
                                        </p:attrNameLst>
                                      </p:cBhvr>
                                      <p:tavLst>
                                        <p:tav tm="0">
                                          <p:val>
                                            <p:fltVal val="0"/>
                                          </p:val>
                                        </p:tav>
                                        <p:tav tm="100000">
                                          <p:val>
                                            <p:strVal val="#ppt_h"/>
                                          </p:val>
                                        </p:tav>
                                      </p:tavLst>
                                    </p:anim>
                                    <p:animEffect transition="in" filter="fade">
                                      <p:cBhvr>
                                        <p:cTn id="23"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875</Words>
  <Application>Microsoft Office PowerPoint</Application>
  <PresentationFormat>Grand écran</PresentationFormat>
  <Paragraphs>111</Paragraphs>
  <Slides>12</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Arial Nova Light</vt:lpstr>
      <vt:lpstr>Calibri</vt:lpstr>
      <vt:lpstr>Calibri Light</vt:lpstr>
      <vt:lpstr>Office Theme</vt:lpstr>
      <vt:lpstr>Sanofi Lobbying</vt:lpstr>
      <vt:lpstr>Presentation of the company</vt:lpstr>
      <vt:lpstr>World market</vt:lpstr>
      <vt:lpstr>Lobbying objectives</vt:lpstr>
      <vt:lpstr>Sanofi meetings</vt:lpstr>
      <vt:lpstr>In-house lobbying</vt:lpstr>
      <vt:lpstr>Lobbying through associations and other partners</vt:lpstr>
      <vt:lpstr>Sanofi's US Lobbying</vt:lpstr>
      <vt:lpstr>Lobbying budget estimate</vt:lpstr>
      <vt:lpstr>Bibliography</vt:lpstr>
      <vt:lpstr>Bibliography cont.</vt:lpstr>
      <vt:lpstr>Bibliography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Sanofi Lobbying</dc:title>
  <dc:creator>MOAT Hunter</dc:creator>
  <cp:lastModifiedBy>MARIANI Florian</cp:lastModifiedBy>
  <cp:revision>192</cp:revision>
  <dcterms:created xsi:type="dcterms:W3CDTF">2019-04-15T11:38:54Z</dcterms:created>
  <dcterms:modified xsi:type="dcterms:W3CDTF">2019-04-17T07:35:28Z</dcterms:modified>
</cp:coreProperties>
</file>