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C6782-2689-4189-9DED-5CE057F72336}" v="93" dt="2021-07-06T12:03:23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896264-F8CC-4964-9956-76FA3F4985C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0698C05-1A3B-40C5-A643-1F51A892FC46}">
      <dgm:prSet/>
      <dgm:spPr/>
      <dgm:t>
        <a:bodyPr/>
        <a:lstStyle/>
        <a:p>
          <a:r>
            <a:rPr lang="fr-FR"/>
            <a:t>Not illegal practice.</a:t>
          </a:r>
          <a:endParaRPr lang="en-US"/>
        </a:p>
      </dgm:t>
    </dgm:pt>
    <dgm:pt modelId="{4D4D2B7D-695F-4127-810E-F867ABD17A2A}" type="parTrans" cxnId="{D3A35E75-4984-4D94-883F-2E4CF3303A7E}">
      <dgm:prSet/>
      <dgm:spPr/>
      <dgm:t>
        <a:bodyPr/>
        <a:lstStyle/>
        <a:p>
          <a:endParaRPr lang="en-US"/>
        </a:p>
      </dgm:t>
    </dgm:pt>
    <dgm:pt modelId="{934DCDD8-C387-4B36-A809-B112D84506A0}" type="sibTrans" cxnId="{D3A35E75-4984-4D94-883F-2E4CF3303A7E}">
      <dgm:prSet/>
      <dgm:spPr/>
      <dgm:t>
        <a:bodyPr/>
        <a:lstStyle/>
        <a:p>
          <a:endParaRPr lang="en-US"/>
        </a:p>
      </dgm:t>
    </dgm:pt>
    <dgm:pt modelId="{EA73E095-E668-488D-A030-7D705FD0A1B7}">
      <dgm:prSet/>
      <dgm:spPr/>
      <dgm:t>
        <a:bodyPr/>
        <a:lstStyle/>
        <a:p>
          <a:r>
            <a:rPr lang="fr-FR" dirty="0" err="1"/>
            <a:t>Avoiding</a:t>
          </a:r>
          <a:r>
            <a:rPr lang="fr-FR" dirty="0"/>
            <a:t> taxes </a:t>
          </a:r>
          <a:r>
            <a:rPr lang="fr-FR" dirty="0" err="1"/>
            <a:t>using</a:t>
          </a:r>
          <a:r>
            <a:rPr lang="fr-FR" dirty="0"/>
            <a:t> the </a:t>
          </a:r>
          <a:r>
            <a:rPr lang="fr-FR" dirty="0" err="1"/>
            <a:t>law</a:t>
          </a:r>
          <a:r>
            <a:rPr lang="fr-FR" dirty="0"/>
            <a:t> and </a:t>
          </a:r>
          <a:r>
            <a:rPr lang="fr-FR" dirty="0" err="1"/>
            <a:t>its</a:t>
          </a:r>
          <a:r>
            <a:rPr lang="fr-FR" dirty="0"/>
            <a:t> </a:t>
          </a:r>
          <a:r>
            <a:rPr lang="fr-FR" dirty="0" err="1"/>
            <a:t>ambiguities</a:t>
          </a:r>
          <a:r>
            <a:rPr lang="fr-FR" dirty="0"/>
            <a:t>.</a:t>
          </a:r>
          <a:endParaRPr lang="en-US" dirty="0"/>
        </a:p>
      </dgm:t>
    </dgm:pt>
    <dgm:pt modelId="{B84EFAAF-AEDA-41B0-B302-9AE1E82A1195}" type="parTrans" cxnId="{03FF3914-B6D0-4029-AEA5-EBDCF1228171}">
      <dgm:prSet/>
      <dgm:spPr/>
      <dgm:t>
        <a:bodyPr/>
        <a:lstStyle/>
        <a:p>
          <a:endParaRPr lang="en-US"/>
        </a:p>
      </dgm:t>
    </dgm:pt>
    <dgm:pt modelId="{94F7C244-1B60-4CF6-A5DB-E924D77C8B61}" type="sibTrans" cxnId="{03FF3914-B6D0-4029-AEA5-EBDCF1228171}">
      <dgm:prSet/>
      <dgm:spPr/>
      <dgm:t>
        <a:bodyPr/>
        <a:lstStyle/>
        <a:p>
          <a:endParaRPr lang="en-US"/>
        </a:p>
      </dgm:t>
    </dgm:pt>
    <dgm:pt modelId="{C31595EA-BC12-44A3-8E2F-B6A1F10236C0}">
      <dgm:prSet/>
      <dgm:spPr/>
      <dgm:t>
        <a:bodyPr/>
        <a:lstStyle/>
        <a:p>
          <a:r>
            <a:rPr lang="fr-FR"/>
            <a:t>Allows to reduce revenues declared to tax services.</a:t>
          </a:r>
          <a:endParaRPr lang="en-US"/>
        </a:p>
      </dgm:t>
    </dgm:pt>
    <dgm:pt modelId="{15BB2E3A-5512-45B6-BDDE-EC4F84A73E0E}" type="parTrans" cxnId="{78D5543A-6C40-4C4D-AD0D-E5D52473F708}">
      <dgm:prSet/>
      <dgm:spPr/>
      <dgm:t>
        <a:bodyPr/>
        <a:lstStyle/>
        <a:p>
          <a:endParaRPr lang="en-US"/>
        </a:p>
      </dgm:t>
    </dgm:pt>
    <dgm:pt modelId="{E0205C90-D24C-4E92-82AF-B1A0E9910E46}" type="sibTrans" cxnId="{78D5543A-6C40-4C4D-AD0D-E5D52473F708}">
      <dgm:prSet/>
      <dgm:spPr/>
      <dgm:t>
        <a:bodyPr/>
        <a:lstStyle/>
        <a:p>
          <a:endParaRPr lang="en-US"/>
        </a:p>
      </dgm:t>
    </dgm:pt>
    <dgm:pt modelId="{6F7318C8-8AC8-4F0B-81A0-A6427F69E2CE}">
      <dgm:prSet/>
      <dgm:spPr/>
      <dgm:t>
        <a:bodyPr/>
        <a:lstStyle/>
        <a:p>
          <a:r>
            <a:rPr lang="fr-FR"/>
            <a:t>Still is an abusive behaviour towards law.</a:t>
          </a:r>
          <a:endParaRPr lang="en-US"/>
        </a:p>
      </dgm:t>
    </dgm:pt>
    <dgm:pt modelId="{D2EDEAE2-21C4-46C5-80F6-43958C7F2F0C}" type="parTrans" cxnId="{86DFE248-CAFE-4036-AEA7-F29C6611683C}">
      <dgm:prSet/>
      <dgm:spPr/>
      <dgm:t>
        <a:bodyPr/>
        <a:lstStyle/>
        <a:p>
          <a:endParaRPr lang="en-US"/>
        </a:p>
      </dgm:t>
    </dgm:pt>
    <dgm:pt modelId="{8E57A66F-E667-41A9-BF0F-AD8449A32621}" type="sibTrans" cxnId="{86DFE248-CAFE-4036-AEA7-F29C6611683C}">
      <dgm:prSet/>
      <dgm:spPr/>
      <dgm:t>
        <a:bodyPr/>
        <a:lstStyle/>
        <a:p>
          <a:endParaRPr lang="en-US"/>
        </a:p>
      </dgm:t>
    </dgm:pt>
    <dgm:pt modelId="{741EFA37-23C3-4411-A8FE-B6795FE1B8EC}" type="pres">
      <dgm:prSet presAssocID="{60896264-F8CC-4964-9956-76FA3F4985C8}" presName="linear" presStyleCnt="0">
        <dgm:presLayoutVars>
          <dgm:animLvl val="lvl"/>
          <dgm:resizeHandles val="exact"/>
        </dgm:presLayoutVars>
      </dgm:prSet>
      <dgm:spPr/>
    </dgm:pt>
    <dgm:pt modelId="{D3F551E6-0789-44B3-9934-156D9FBE749E}" type="pres">
      <dgm:prSet presAssocID="{A0698C05-1A3B-40C5-A643-1F51A892FC4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09010A-7C21-4579-B9DE-2A867EC1866B}" type="pres">
      <dgm:prSet presAssocID="{934DCDD8-C387-4B36-A809-B112D84506A0}" presName="spacer" presStyleCnt="0"/>
      <dgm:spPr/>
    </dgm:pt>
    <dgm:pt modelId="{1200FD7A-C872-4378-9803-A577E6F709EF}" type="pres">
      <dgm:prSet presAssocID="{EA73E095-E668-488D-A030-7D705FD0A1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6692D65-2A29-4935-96F8-F4538067D6C6}" type="pres">
      <dgm:prSet presAssocID="{94F7C244-1B60-4CF6-A5DB-E924D77C8B61}" presName="spacer" presStyleCnt="0"/>
      <dgm:spPr/>
    </dgm:pt>
    <dgm:pt modelId="{E4B48582-DB15-4142-8C95-3BC0F8FFAB49}" type="pres">
      <dgm:prSet presAssocID="{C31595EA-BC12-44A3-8E2F-B6A1F10236C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D8057EE-A91A-41DD-8C0A-40DD24CFD65A}" type="pres">
      <dgm:prSet presAssocID="{E0205C90-D24C-4E92-82AF-B1A0E9910E46}" presName="spacer" presStyleCnt="0"/>
      <dgm:spPr/>
    </dgm:pt>
    <dgm:pt modelId="{5D6935C1-67AA-4913-B8E1-55CD23FED152}" type="pres">
      <dgm:prSet presAssocID="{6F7318C8-8AC8-4F0B-81A0-A6427F69E2C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3FF3914-B6D0-4029-AEA5-EBDCF1228171}" srcId="{60896264-F8CC-4964-9956-76FA3F4985C8}" destId="{EA73E095-E668-488D-A030-7D705FD0A1B7}" srcOrd="1" destOrd="0" parTransId="{B84EFAAF-AEDA-41B0-B302-9AE1E82A1195}" sibTransId="{94F7C244-1B60-4CF6-A5DB-E924D77C8B61}"/>
    <dgm:cxn modelId="{D2EA5715-FDF5-4FC9-A171-616CDA0A89A9}" type="presOf" srcId="{6F7318C8-8AC8-4F0B-81A0-A6427F69E2CE}" destId="{5D6935C1-67AA-4913-B8E1-55CD23FED152}" srcOrd="0" destOrd="0" presId="urn:microsoft.com/office/officeart/2005/8/layout/vList2"/>
    <dgm:cxn modelId="{8C4D8816-E91A-4D44-9A1B-9D22436DC79B}" type="presOf" srcId="{60896264-F8CC-4964-9956-76FA3F4985C8}" destId="{741EFA37-23C3-4411-A8FE-B6795FE1B8EC}" srcOrd="0" destOrd="0" presId="urn:microsoft.com/office/officeart/2005/8/layout/vList2"/>
    <dgm:cxn modelId="{78D5543A-6C40-4C4D-AD0D-E5D52473F708}" srcId="{60896264-F8CC-4964-9956-76FA3F4985C8}" destId="{C31595EA-BC12-44A3-8E2F-B6A1F10236C0}" srcOrd="2" destOrd="0" parTransId="{15BB2E3A-5512-45B6-BDDE-EC4F84A73E0E}" sibTransId="{E0205C90-D24C-4E92-82AF-B1A0E9910E46}"/>
    <dgm:cxn modelId="{86DFE248-CAFE-4036-AEA7-F29C6611683C}" srcId="{60896264-F8CC-4964-9956-76FA3F4985C8}" destId="{6F7318C8-8AC8-4F0B-81A0-A6427F69E2CE}" srcOrd="3" destOrd="0" parTransId="{D2EDEAE2-21C4-46C5-80F6-43958C7F2F0C}" sibTransId="{8E57A66F-E667-41A9-BF0F-AD8449A32621}"/>
    <dgm:cxn modelId="{D3A35E75-4984-4D94-883F-2E4CF3303A7E}" srcId="{60896264-F8CC-4964-9956-76FA3F4985C8}" destId="{A0698C05-1A3B-40C5-A643-1F51A892FC46}" srcOrd="0" destOrd="0" parTransId="{4D4D2B7D-695F-4127-810E-F867ABD17A2A}" sibTransId="{934DCDD8-C387-4B36-A809-B112D84506A0}"/>
    <dgm:cxn modelId="{5EBBB7D0-F2AB-41F7-89C6-782665347F39}" type="presOf" srcId="{A0698C05-1A3B-40C5-A643-1F51A892FC46}" destId="{D3F551E6-0789-44B3-9934-156D9FBE749E}" srcOrd="0" destOrd="0" presId="urn:microsoft.com/office/officeart/2005/8/layout/vList2"/>
    <dgm:cxn modelId="{75BF0FD9-233F-4FD5-A9D4-97944065BC34}" type="presOf" srcId="{EA73E095-E668-488D-A030-7D705FD0A1B7}" destId="{1200FD7A-C872-4378-9803-A577E6F709EF}" srcOrd="0" destOrd="0" presId="urn:microsoft.com/office/officeart/2005/8/layout/vList2"/>
    <dgm:cxn modelId="{BB7E8BDC-8379-447F-8022-9D23A0F196FF}" type="presOf" srcId="{C31595EA-BC12-44A3-8E2F-B6A1F10236C0}" destId="{E4B48582-DB15-4142-8C95-3BC0F8FFAB49}" srcOrd="0" destOrd="0" presId="urn:microsoft.com/office/officeart/2005/8/layout/vList2"/>
    <dgm:cxn modelId="{C8CA60F3-006A-4822-8CE8-AFA4C1AC5B67}" type="presParOf" srcId="{741EFA37-23C3-4411-A8FE-B6795FE1B8EC}" destId="{D3F551E6-0789-44B3-9934-156D9FBE749E}" srcOrd="0" destOrd="0" presId="urn:microsoft.com/office/officeart/2005/8/layout/vList2"/>
    <dgm:cxn modelId="{DA4FF490-A063-456D-AC5B-1C2D4AF1E127}" type="presParOf" srcId="{741EFA37-23C3-4411-A8FE-B6795FE1B8EC}" destId="{7A09010A-7C21-4579-B9DE-2A867EC1866B}" srcOrd="1" destOrd="0" presId="urn:microsoft.com/office/officeart/2005/8/layout/vList2"/>
    <dgm:cxn modelId="{90A5E07A-FDBE-40B6-BDC5-EA986ADBC4F1}" type="presParOf" srcId="{741EFA37-23C3-4411-A8FE-B6795FE1B8EC}" destId="{1200FD7A-C872-4378-9803-A577E6F709EF}" srcOrd="2" destOrd="0" presId="urn:microsoft.com/office/officeart/2005/8/layout/vList2"/>
    <dgm:cxn modelId="{FC98C7B8-A406-4463-B630-5B9E83B9E2AF}" type="presParOf" srcId="{741EFA37-23C3-4411-A8FE-B6795FE1B8EC}" destId="{36692D65-2A29-4935-96F8-F4538067D6C6}" srcOrd="3" destOrd="0" presId="urn:microsoft.com/office/officeart/2005/8/layout/vList2"/>
    <dgm:cxn modelId="{7C902338-8B7D-435C-A3F0-03E9C2D302CC}" type="presParOf" srcId="{741EFA37-23C3-4411-A8FE-B6795FE1B8EC}" destId="{E4B48582-DB15-4142-8C95-3BC0F8FFAB49}" srcOrd="4" destOrd="0" presId="urn:microsoft.com/office/officeart/2005/8/layout/vList2"/>
    <dgm:cxn modelId="{8BBC4EB3-638E-4045-8D8F-FC86BDB78D0C}" type="presParOf" srcId="{741EFA37-23C3-4411-A8FE-B6795FE1B8EC}" destId="{FD8057EE-A91A-41DD-8C0A-40DD24CFD65A}" srcOrd="5" destOrd="0" presId="urn:microsoft.com/office/officeart/2005/8/layout/vList2"/>
    <dgm:cxn modelId="{0F976773-EAA7-48AB-8EF1-AACE6D8D0E7D}" type="presParOf" srcId="{741EFA37-23C3-4411-A8FE-B6795FE1B8EC}" destId="{5D6935C1-67AA-4913-B8E1-55CD23FED15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0B1402-8A20-40C5-960C-47D681C0C42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69110FD-E72F-429E-B333-936BC3BC466A}">
      <dgm:prSet/>
      <dgm:spPr/>
      <dgm:t>
        <a:bodyPr/>
        <a:lstStyle/>
        <a:p>
          <a:r>
            <a:rPr lang="fr-FR"/>
            <a:t>Illegal practice</a:t>
          </a:r>
          <a:endParaRPr lang="en-US"/>
        </a:p>
      </dgm:t>
    </dgm:pt>
    <dgm:pt modelId="{50EF93AC-3FED-483D-9B28-C0884334473F}" type="parTrans" cxnId="{8A6D2D87-AC68-477A-83D0-32ACA3C385CD}">
      <dgm:prSet/>
      <dgm:spPr/>
      <dgm:t>
        <a:bodyPr/>
        <a:lstStyle/>
        <a:p>
          <a:endParaRPr lang="en-US"/>
        </a:p>
      </dgm:t>
    </dgm:pt>
    <dgm:pt modelId="{420CB5CD-2116-4A99-93E4-A80258D17648}" type="sibTrans" cxnId="{8A6D2D87-AC68-477A-83D0-32ACA3C385CD}">
      <dgm:prSet/>
      <dgm:spPr/>
      <dgm:t>
        <a:bodyPr/>
        <a:lstStyle/>
        <a:p>
          <a:endParaRPr lang="en-US"/>
        </a:p>
      </dgm:t>
    </dgm:pt>
    <dgm:pt modelId="{39D42693-1AE4-47C0-9115-FB6B91658FE9}">
      <dgm:prSet/>
      <dgm:spPr/>
      <dgm:t>
        <a:bodyPr/>
        <a:lstStyle/>
        <a:p>
          <a:r>
            <a:rPr lang="fr-FR"/>
            <a:t>Process of hiding a part of revenues to reduce taxes</a:t>
          </a:r>
          <a:endParaRPr lang="en-US"/>
        </a:p>
      </dgm:t>
    </dgm:pt>
    <dgm:pt modelId="{952CD896-9152-41B1-9CDF-5EB82C4363E0}" type="parTrans" cxnId="{AB6D11B4-CEFE-4E61-B27E-7ACA1BD16985}">
      <dgm:prSet/>
      <dgm:spPr/>
      <dgm:t>
        <a:bodyPr/>
        <a:lstStyle/>
        <a:p>
          <a:endParaRPr lang="en-US"/>
        </a:p>
      </dgm:t>
    </dgm:pt>
    <dgm:pt modelId="{CD240219-F0F8-4B02-8B2D-745D539E83A8}" type="sibTrans" cxnId="{AB6D11B4-CEFE-4E61-B27E-7ACA1BD16985}">
      <dgm:prSet/>
      <dgm:spPr/>
      <dgm:t>
        <a:bodyPr/>
        <a:lstStyle/>
        <a:p>
          <a:endParaRPr lang="en-US"/>
        </a:p>
      </dgm:t>
    </dgm:pt>
    <dgm:pt modelId="{0B217C55-BC88-4405-AD57-5D4D613B13BC}">
      <dgm:prSet/>
      <dgm:spPr/>
      <dgm:t>
        <a:bodyPr/>
        <a:lstStyle/>
        <a:p>
          <a:r>
            <a:rPr lang="fr-FR"/>
            <a:t>Can be voluntary or the result of an error</a:t>
          </a:r>
          <a:endParaRPr lang="en-US"/>
        </a:p>
      </dgm:t>
    </dgm:pt>
    <dgm:pt modelId="{74BE72E0-7DF6-4DAC-9579-E1AC8D3138B9}" type="parTrans" cxnId="{4ED6B17F-2E6E-4175-AC2F-9DF11F7E2795}">
      <dgm:prSet/>
      <dgm:spPr/>
      <dgm:t>
        <a:bodyPr/>
        <a:lstStyle/>
        <a:p>
          <a:endParaRPr lang="en-US"/>
        </a:p>
      </dgm:t>
    </dgm:pt>
    <dgm:pt modelId="{FE591713-E3E3-4AED-929C-5350DF803E1D}" type="sibTrans" cxnId="{4ED6B17F-2E6E-4175-AC2F-9DF11F7E2795}">
      <dgm:prSet/>
      <dgm:spPr/>
      <dgm:t>
        <a:bodyPr/>
        <a:lstStyle/>
        <a:p>
          <a:endParaRPr lang="en-US"/>
        </a:p>
      </dgm:t>
    </dgm:pt>
    <dgm:pt modelId="{D097AA76-E142-4AB5-B1E1-2C727FAB18A4}">
      <dgm:prSet/>
      <dgm:spPr/>
      <dgm:t>
        <a:bodyPr/>
        <a:lstStyle/>
        <a:p>
          <a:r>
            <a:rPr lang="fr-FR"/>
            <a:t>Subject to penalties from tax services</a:t>
          </a:r>
          <a:endParaRPr lang="en-US"/>
        </a:p>
      </dgm:t>
    </dgm:pt>
    <dgm:pt modelId="{40679D36-B63C-46F6-BC7B-30A36DF05ADB}" type="parTrans" cxnId="{8B4EA58F-0A2D-400F-9AF1-A24B8A8D6EC0}">
      <dgm:prSet/>
      <dgm:spPr/>
      <dgm:t>
        <a:bodyPr/>
        <a:lstStyle/>
        <a:p>
          <a:endParaRPr lang="en-US"/>
        </a:p>
      </dgm:t>
    </dgm:pt>
    <dgm:pt modelId="{7DD10B4C-D8D3-439F-8BAB-B64446FEAECA}" type="sibTrans" cxnId="{8B4EA58F-0A2D-400F-9AF1-A24B8A8D6EC0}">
      <dgm:prSet/>
      <dgm:spPr/>
      <dgm:t>
        <a:bodyPr/>
        <a:lstStyle/>
        <a:p>
          <a:endParaRPr lang="en-US"/>
        </a:p>
      </dgm:t>
    </dgm:pt>
    <dgm:pt modelId="{6B5B8DC0-DFE4-4938-BF5D-6A416734D7ED}" type="pres">
      <dgm:prSet presAssocID="{F70B1402-8A20-40C5-960C-47D681C0C424}" presName="linear" presStyleCnt="0">
        <dgm:presLayoutVars>
          <dgm:animLvl val="lvl"/>
          <dgm:resizeHandles val="exact"/>
        </dgm:presLayoutVars>
      </dgm:prSet>
      <dgm:spPr/>
    </dgm:pt>
    <dgm:pt modelId="{4451AF2C-1065-4023-B4EE-3104BFAF5900}" type="pres">
      <dgm:prSet presAssocID="{569110FD-E72F-429E-B333-936BC3BC466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2069EFB-1301-4558-911A-FFEE4F536C99}" type="pres">
      <dgm:prSet presAssocID="{420CB5CD-2116-4A99-93E4-A80258D17648}" presName="spacer" presStyleCnt="0"/>
      <dgm:spPr/>
    </dgm:pt>
    <dgm:pt modelId="{8C27875D-7284-47EC-BA31-0A1E41B175C8}" type="pres">
      <dgm:prSet presAssocID="{39D42693-1AE4-47C0-9115-FB6B91658FE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A7950B-5B8E-4271-9C73-E6A049011E73}" type="pres">
      <dgm:prSet presAssocID="{CD240219-F0F8-4B02-8B2D-745D539E83A8}" presName="spacer" presStyleCnt="0"/>
      <dgm:spPr/>
    </dgm:pt>
    <dgm:pt modelId="{F5CA7FF1-D2E4-483B-AE89-BCED18BD8BC7}" type="pres">
      <dgm:prSet presAssocID="{0B217C55-BC88-4405-AD57-5D4D613B13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4CB027A-7A2B-4A7B-B1F5-DCCC36FA7ABF}" type="pres">
      <dgm:prSet presAssocID="{FE591713-E3E3-4AED-929C-5350DF803E1D}" presName="spacer" presStyleCnt="0"/>
      <dgm:spPr/>
    </dgm:pt>
    <dgm:pt modelId="{EB709738-8BA9-4D9F-B5B9-AA4B097A344E}" type="pres">
      <dgm:prSet presAssocID="{D097AA76-E142-4AB5-B1E1-2C727FAB18A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FDF4C22-6677-4B58-8E95-A483A9F07E91}" type="presOf" srcId="{F70B1402-8A20-40C5-960C-47D681C0C424}" destId="{6B5B8DC0-DFE4-4938-BF5D-6A416734D7ED}" srcOrd="0" destOrd="0" presId="urn:microsoft.com/office/officeart/2005/8/layout/vList2"/>
    <dgm:cxn modelId="{A2FDBF22-168F-4A3E-941D-B1BEAF759AFA}" type="presOf" srcId="{39D42693-1AE4-47C0-9115-FB6B91658FE9}" destId="{8C27875D-7284-47EC-BA31-0A1E41B175C8}" srcOrd="0" destOrd="0" presId="urn:microsoft.com/office/officeart/2005/8/layout/vList2"/>
    <dgm:cxn modelId="{3B863E30-C159-49F3-B661-FD252E72A59E}" type="presOf" srcId="{D097AA76-E142-4AB5-B1E1-2C727FAB18A4}" destId="{EB709738-8BA9-4D9F-B5B9-AA4B097A344E}" srcOrd="0" destOrd="0" presId="urn:microsoft.com/office/officeart/2005/8/layout/vList2"/>
    <dgm:cxn modelId="{A124E565-FF7D-45C1-A3B5-D1097F8DE44A}" type="presOf" srcId="{569110FD-E72F-429E-B333-936BC3BC466A}" destId="{4451AF2C-1065-4023-B4EE-3104BFAF5900}" srcOrd="0" destOrd="0" presId="urn:microsoft.com/office/officeart/2005/8/layout/vList2"/>
    <dgm:cxn modelId="{08283C7C-BEF4-48BA-9627-6A4DD777FEBC}" type="presOf" srcId="{0B217C55-BC88-4405-AD57-5D4D613B13BC}" destId="{F5CA7FF1-D2E4-483B-AE89-BCED18BD8BC7}" srcOrd="0" destOrd="0" presId="urn:microsoft.com/office/officeart/2005/8/layout/vList2"/>
    <dgm:cxn modelId="{4ED6B17F-2E6E-4175-AC2F-9DF11F7E2795}" srcId="{F70B1402-8A20-40C5-960C-47D681C0C424}" destId="{0B217C55-BC88-4405-AD57-5D4D613B13BC}" srcOrd="2" destOrd="0" parTransId="{74BE72E0-7DF6-4DAC-9579-E1AC8D3138B9}" sibTransId="{FE591713-E3E3-4AED-929C-5350DF803E1D}"/>
    <dgm:cxn modelId="{8A6D2D87-AC68-477A-83D0-32ACA3C385CD}" srcId="{F70B1402-8A20-40C5-960C-47D681C0C424}" destId="{569110FD-E72F-429E-B333-936BC3BC466A}" srcOrd="0" destOrd="0" parTransId="{50EF93AC-3FED-483D-9B28-C0884334473F}" sibTransId="{420CB5CD-2116-4A99-93E4-A80258D17648}"/>
    <dgm:cxn modelId="{8B4EA58F-0A2D-400F-9AF1-A24B8A8D6EC0}" srcId="{F70B1402-8A20-40C5-960C-47D681C0C424}" destId="{D097AA76-E142-4AB5-B1E1-2C727FAB18A4}" srcOrd="3" destOrd="0" parTransId="{40679D36-B63C-46F6-BC7B-30A36DF05ADB}" sibTransId="{7DD10B4C-D8D3-439F-8BAB-B64446FEAECA}"/>
    <dgm:cxn modelId="{AB6D11B4-CEFE-4E61-B27E-7ACA1BD16985}" srcId="{F70B1402-8A20-40C5-960C-47D681C0C424}" destId="{39D42693-1AE4-47C0-9115-FB6B91658FE9}" srcOrd="1" destOrd="0" parTransId="{952CD896-9152-41B1-9CDF-5EB82C4363E0}" sibTransId="{CD240219-F0F8-4B02-8B2D-745D539E83A8}"/>
    <dgm:cxn modelId="{B9A39666-7352-48CC-9548-45BEE6C5896B}" type="presParOf" srcId="{6B5B8DC0-DFE4-4938-BF5D-6A416734D7ED}" destId="{4451AF2C-1065-4023-B4EE-3104BFAF5900}" srcOrd="0" destOrd="0" presId="urn:microsoft.com/office/officeart/2005/8/layout/vList2"/>
    <dgm:cxn modelId="{5B0F96B1-581C-4259-880E-4969E4B43A9C}" type="presParOf" srcId="{6B5B8DC0-DFE4-4938-BF5D-6A416734D7ED}" destId="{A2069EFB-1301-4558-911A-FFEE4F536C99}" srcOrd="1" destOrd="0" presId="urn:microsoft.com/office/officeart/2005/8/layout/vList2"/>
    <dgm:cxn modelId="{2C0F2FEF-5622-422F-88D7-D6A0F6758D0E}" type="presParOf" srcId="{6B5B8DC0-DFE4-4938-BF5D-6A416734D7ED}" destId="{8C27875D-7284-47EC-BA31-0A1E41B175C8}" srcOrd="2" destOrd="0" presId="urn:microsoft.com/office/officeart/2005/8/layout/vList2"/>
    <dgm:cxn modelId="{CBB13849-3FDF-4688-862C-6B2F36DE1451}" type="presParOf" srcId="{6B5B8DC0-DFE4-4938-BF5D-6A416734D7ED}" destId="{55A7950B-5B8E-4271-9C73-E6A049011E73}" srcOrd="3" destOrd="0" presId="urn:microsoft.com/office/officeart/2005/8/layout/vList2"/>
    <dgm:cxn modelId="{1BDF6896-F041-435F-BF52-E904D9EE1B8E}" type="presParOf" srcId="{6B5B8DC0-DFE4-4938-BF5D-6A416734D7ED}" destId="{F5CA7FF1-D2E4-483B-AE89-BCED18BD8BC7}" srcOrd="4" destOrd="0" presId="urn:microsoft.com/office/officeart/2005/8/layout/vList2"/>
    <dgm:cxn modelId="{520665CA-190B-4980-B236-FB1AA5F82031}" type="presParOf" srcId="{6B5B8DC0-DFE4-4938-BF5D-6A416734D7ED}" destId="{94CB027A-7A2B-4A7B-B1F5-DCCC36FA7ABF}" srcOrd="5" destOrd="0" presId="urn:microsoft.com/office/officeart/2005/8/layout/vList2"/>
    <dgm:cxn modelId="{AB1941A1-0DB1-4217-8A83-CB7A5EB9F9E9}" type="presParOf" srcId="{6B5B8DC0-DFE4-4938-BF5D-6A416734D7ED}" destId="{EB709738-8BA9-4D9F-B5B9-AA4B097A344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75BD98-D878-4F8E-8F62-D0268176816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0778754-D384-4F15-A36B-7DE9E67A94FF}">
      <dgm:prSet/>
      <dgm:spPr/>
      <dgm:t>
        <a:bodyPr/>
        <a:lstStyle/>
        <a:p>
          <a:r>
            <a:rPr lang="fr-FR" b="1" dirty="0"/>
            <a:t>Process</a:t>
          </a:r>
          <a:r>
            <a:rPr lang="fr-FR" dirty="0"/>
            <a:t>: </a:t>
          </a:r>
          <a:r>
            <a:rPr lang="fr-FR" dirty="0" err="1"/>
            <a:t>Hiding</a:t>
          </a:r>
          <a:r>
            <a:rPr lang="fr-FR" dirty="0"/>
            <a:t> </a:t>
          </a:r>
          <a:r>
            <a:rPr lang="fr-FR" dirty="0" err="1"/>
            <a:t>accounts</a:t>
          </a:r>
          <a:r>
            <a:rPr lang="fr-FR" dirty="0"/>
            <a:t> </a:t>
          </a:r>
          <a:r>
            <a:rPr lang="fr-FR" dirty="0" err="1"/>
            <a:t>located</a:t>
          </a:r>
          <a:r>
            <a:rPr lang="fr-FR" dirty="0"/>
            <a:t> in </a:t>
          </a:r>
          <a:r>
            <a:rPr lang="fr-FR" dirty="0" err="1"/>
            <a:t>foreign</a:t>
          </a:r>
          <a:r>
            <a:rPr lang="fr-FR" dirty="0"/>
            <a:t> countries to </a:t>
          </a:r>
          <a:r>
            <a:rPr lang="fr-FR" dirty="0" err="1"/>
            <a:t>tax</a:t>
          </a:r>
          <a:r>
            <a:rPr lang="fr-FR" dirty="0"/>
            <a:t> services.</a:t>
          </a:r>
          <a:endParaRPr lang="en-US" dirty="0"/>
        </a:p>
      </dgm:t>
    </dgm:pt>
    <dgm:pt modelId="{B42D06BD-D096-4BF5-8CED-A227FD5C8476}" type="parTrans" cxnId="{917E6D97-9FC7-4B01-BA9F-B51C16A3C21D}">
      <dgm:prSet/>
      <dgm:spPr/>
      <dgm:t>
        <a:bodyPr/>
        <a:lstStyle/>
        <a:p>
          <a:endParaRPr lang="en-US"/>
        </a:p>
      </dgm:t>
    </dgm:pt>
    <dgm:pt modelId="{44AFAE1C-222A-4D24-A3FB-5692192E4517}" type="sibTrans" cxnId="{917E6D97-9FC7-4B01-BA9F-B51C16A3C21D}">
      <dgm:prSet/>
      <dgm:spPr/>
      <dgm:t>
        <a:bodyPr/>
        <a:lstStyle/>
        <a:p>
          <a:endParaRPr lang="en-US"/>
        </a:p>
      </dgm:t>
    </dgm:pt>
    <dgm:pt modelId="{6DFCD8EA-92AD-4CC8-BA49-2EA64B720259}">
      <dgm:prSet/>
      <dgm:spPr/>
      <dgm:t>
        <a:bodyPr/>
        <a:lstStyle/>
        <a:p>
          <a:r>
            <a:rPr lang="fr-FR">
              <a:sym typeface="Wingdings" panose="05000000000000000000" pitchFamily="2" charset="2"/>
            </a:rPr>
            <a:t></a:t>
          </a:r>
          <a:r>
            <a:rPr lang="fr-FR"/>
            <a:t> In France, 91% people caught by tax services declared to have been domiciliated in Switzerland.</a:t>
          </a:r>
          <a:endParaRPr lang="en-US"/>
        </a:p>
      </dgm:t>
    </dgm:pt>
    <dgm:pt modelId="{E46F3803-452E-4D10-BA8E-F2B6BFF120DB}" type="parTrans" cxnId="{F0DF6A2D-95C0-4383-95C3-DEEE5D5C92FF}">
      <dgm:prSet/>
      <dgm:spPr/>
      <dgm:t>
        <a:bodyPr/>
        <a:lstStyle/>
        <a:p>
          <a:endParaRPr lang="en-US"/>
        </a:p>
      </dgm:t>
    </dgm:pt>
    <dgm:pt modelId="{E117179C-D49A-4EAE-A28A-F6865E7737B5}" type="sibTrans" cxnId="{F0DF6A2D-95C0-4383-95C3-DEEE5D5C92FF}">
      <dgm:prSet/>
      <dgm:spPr/>
      <dgm:t>
        <a:bodyPr/>
        <a:lstStyle/>
        <a:p>
          <a:endParaRPr lang="en-US"/>
        </a:p>
      </dgm:t>
    </dgm:pt>
    <dgm:pt modelId="{188A6A04-4237-490A-91B5-05BD4EFBFC75}" type="pres">
      <dgm:prSet presAssocID="{4B75BD98-D878-4F8E-8F62-D02681768168}" presName="linear" presStyleCnt="0">
        <dgm:presLayoutVars>
          <dgm:animLvl val="lvl"/>
          <dgm:resizeHandles val="exact"/>
        </dgm:presLayoutVars>
      </dgm:prSet>
      <dgm:spPr/>
    </dgm:pt>
    <dgm:pt modelId="{311E2066-F215-4650-93E9-2D0D82F62057}" type="pres">
      <dgm:prSet presAssocID="{A0778754-D384-4F15-A36B-7DE9E67A94F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DD67D1-CEE6-4F1E-A932-A6B30A12B665}" type="pres">
      <dgm:prSet presAssocID="{44AFAE1C-222A-4D24-A3FB-5692192E4517}" presName="spacer" presStyleCnt="0"/>
      <dgm:spPr/>
    </dgm:pt>
    <dgm:pt modelId="{F58C77EC-CE2A-4ED2-841D-8DD74008B89E}" type="pres">
      <dgm:prSet presAssocID="{6DFCD8EA-92AD-4CC8-BA49-2EA64B72025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0DF6A2D-95C0-4383-95C3-DEEE5D5C92FF}" srcId="{4B75BD98-D878-4F8E-8F62-D02681768168}" destId="{6DFCD8EA-92AD-4CC8-BA49-2EA64B720259}" srcOrd="1" destOrd="0" parTransId="{E46F3803-452E-4D10-BA8E-F2B6BFF120DB}" sibTransId="{E117179C-D49A-4EAE-A28A-F6865E7737B5}"/>
    <dgm:cxn modelId="{3FF0643A-ABF4-469B-8E20-DE3785C3F118}" type="presOf" srcId="{A0778754-D384-4F15-A36B-7DE9E67A94FF}" destId="{311E2066-F215-4650-93E9-2D0D82F62057}" srcOrd="0" destOrd="0" presId="urn:microsoft.com/office/officeart/2005/8/layout/vList2"/>
    <dgm:cxn modelId="{9DD81A82-25AE-4FBE-A4A5-0723B316AFC3}" type="presOf" srcId="{4B75BD98-D878-4F8E-8F62-D02681768168}" destId="{188A6A04-4237-490A-91B5-05BD4EFBFC75}" srcOrd="0" destOrd="0" presId="urn:microsoft.com/office/officeart/2005/8/layout/vList2"/>
    <dgm:cxn modelId="{917E6D97-9FC7-4B01-BA9F-B51C16A3C21D}" srcId="{4B75BD98-D878-4F8E-8F62-D02681768168}" destId="{A0778754-D384-4F15-A36B-7DE9E67A94FF}" srcOrd="0" destOrd="0" parTransId="{B42D06BD-D096-4BF5-8CED-A227FD5C8476}" sibTransId="{44AFAE1C-222A-4D24-A3FB-5692192E4517}"/>
    <dgm:cxn modelId="{1F8B2FFF-13E1-442E-A831-2B194596C7BB}" type="presOf" srcId="{6DFCD8EA-92AD-4CC8-BA49-2EA64B720259}" destId="{F58C77EC-CE2A-4ED2-841D-8DD74008B89E}" srcOrd="0" destOrd="0" presId="urn:microsoft.com/office/officeart/2005/8/layout/vList2"/>
    <dgm:cxn modelId="{6DAC0443-7D63-452B-B226-794E8908B884}" type="presParOf" srcId="{188A6A04-4237-490A-91B5-05BD4EFBFC75}" destId="{311E2066-F215-4650-93E9-2D0D82F62057}" srcOrd="0" destOrd="0" presId="urn:microsoft.com/office/officeart/2005/8/layout/vList2"/>
    <dgm:cxn modelId="{58C43D46-5E1A-4971-BF7A-8DCDF3371472}" type="presParOf" srcId="{188A6A04-4237-490A-91B5-05BD4EFBFC75}" destId="{58DD67D1-CEE6-4F1E-A932-A6B30A12B665}" srcOrd="1" destOrd="0" presId="urn:microsoft.com/office/officeart/2005/8/layout/vList2"/>
    <dgm:cxn modelId="{604CF990-A895-4C58-B399-9BF4B69D4B9D}" type="presParOf" srcId="{188A6A04-4237-490A-91B5-05BD4EFBFC75}" destId="{F58C77EC-CE2A-4ED2-841D-8DD74008B89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31FCC4-D7DE-410B-8092-63A46D008A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539D332-0FF1-49B2-AEAC-AED42B697316}">
      <dgm:prSet/>
      <dgm:spPr/>
      <dgm:t>
        <a:bodyPr/>
        <a:lstStyle/>
        <a:p>
          <a:r>
            <a:rPr lang="fr-FR"/>
            <a:t>Every year it represents around 100 billion euros in France.</a:t>
          </a:r>
          <a:endParaRPr lang="en-US"/>
        </a:p>
      </dgm:t>
    </dgm:pt>
    <dgm:pt modelId="{56C42B47-638D-40C8-B876-5607636674F5}" type="parTrans" cxnId="{BDFC7B08-BB32-4A81-9EF3-593EA17EDBC8}">
      <dgm:prSet/>
      <dgm:spPr/>
      <dgm:t>
        <a:bodyPr/>
        <a:lstStyle/>
        <a:p>
          <a:endParaRPr lang="en-US"/>
        </a:p>
      </dgm:t>
    </dgm:pt>
    <dgm:pt modelId="{E15EC2DD-1448-4FF4-8CBE-EA3982853175}" type="sibTrans" cxnId="{BDFC7B08-BB32-4A81-9EF3-593EA17EDBC8}">
      <dgm:prSet/>
      <dgm:spPr/>
      <dgm:t>
        <a:bodyPr/>
        <a:lstStyle/>
        <a:p>
          <a:endParaRPr lang="en-US"/>
        </a:p>
      </dgm:t>
    </dgm:pt>
    <dgm:pt modelId="{DA1A1275-8553-48B5-8B97-518DA1C4B043}">
      <dgm:prSet/>
      <dgm:spPr/>
      <dgm:t>
        <a:bodyPr/>
        <a:lstStyle/>
        <a:p>
          <a:r>
            <a:rPr lang="fr-FR"/>
            <a:t>It is the budget for education.</a:t>
          </a:r>
          <a:endParaRPr lang="en-US"/>
        </a:p>
      </dgm:t>
    </dgm:pt>
    <dgm:pt modelId="{579AFF2C-32DE-45A5-87F0-CB7A3E4E1769}" type="parTrans" cxnId="{5BA68126-4E28-4F19-9119-5638246B07C0}">
      <dgm:prSet/>
      <dgm:spPr/>
      <dgm:t>
        <a:bodyPr/>
        <a:lstStyle/>
        <a:p>
          <a:endParaRPr lang="en-US"/>
        </a:p>
      </dgm:t>
    </dgm:pt>
    <dgm:pt modelId="{21392D23-AD16-45FA-9913-01457C521DBB}" type="sibTrans" cxnId="{5BA68126-4E28-4F19-9119-5638246B07C0}">
      <dgm:prSet/>
      <dgm:spPr/>
      <dgm:t>
        <a:bodyPr/>
        <a:lstStyle/>
        <a:p>
          <a:endParaRPr lang="en-US"/>
        </a:p>
      </dgm:t>
    </dgm:pt>
    <dgm:pt modelId="{DCFC6B47-3EC9-42D7-B276-BC824AD5D8D2}">
      <dgm:prSet/>
      <dgm:spPr/>
      <dgm:t>
        <a:bodyPr/>
        <a:lstStyle/>
        <a:p>
          <a:r>
            <a:rPr lang="fr-FR"/>
            <a:t>As a result: French budget deficit= 83 billion euros</a:t>
          </a:r>
          <a:endParaRPr lang="en-US"/>
        </a:p>
      </dgm:t>
    </dgm:pt>
    <dgm:pt modelId="{B586E79D-D69E-46B7-815E-C25483175373}" type="parTrans" cxnId="{7B534ECB-8A29-4872-B5BC-2CCAFD123C74}">
      <dgm:prSet/>
      <dgm:spPr/>
      <dgm:t>
        <a:bodyPr/>
        <a:lstStyle/>
        <a:p>
          <a:endParaRPr lang="en-US"/>
        </a:p>
      </dgm:t>
    </dgm:pt>
    <dgm:pt modelId="{583054F3-E05D-493C-9AB7-FD07CF0460EB}" type="sibTrans" cxnId="{7B534ECB-8A29-4872-B5BC-2CCAFD123C74}">
      <dgm:prSet/>
      <dgm:spPr/>
      <dgm:t>
        <a:bodyPr/>
        <a:lstStyle/>
        <a:p>
          <a:endParaRPr lang="en-US"/>
        </a:p>
      </dgm:t>
    </dgm:pt>
    <dgm:pt modelId="{731EEE14-1230-47B4-9413-907575C9122D}" type="pres">
      <dgm:prSet presAssocID="{5531FCC4-D7DE-410B-8092-63A46D008AA1}" presName="linear" presStyleCnt="0">
        <dgm:presLayoutVars>
          <dgm:animLvl val="lvl"/>
          <dgm:resizeHandles val="exact"/>
        </dgm:presLayoutVars>
      </dgm:prSet>
      <dgm:spPr/>
    </dgm:pt>
    <dgm:pt modelId="{6E05C58C-7527-4205-933C-7C6CB26E6827}" type="pres">
      <dgm:prSet presAssocID="{0539D332-0FF1-49B2-AEAC-AED42B6973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3E69908-83EB-4B98-B973-F8BEBB7F94C7}" type="pres">
      <dgm:prSet presAssocID="{E15EC2DD-1448-4FF4-8CBE-EA3982853175}" presName="spacer" presStyleCnt="0"/>
      <dgm:spPr/>
    </dgm:pt>
    <dgm:pt modelId="{71B0B596-13E8-4294-BD26-7C4BD2B56588}" type="pres">
      <dgm:prSet presAssocID="{DA1A1275-8553-48B5-8B97-518DA1C4B0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E890D2D-4AF2-4583-9710-99CE20B3CDA3}" type="pres">
      <dgm:prSet presAssocID="{21392D23-AD16-45FA-9913-01457C521DBB}" presName="spacer" presStyleCnt="0"/>
      <dgm:spPr/>
    </dgm:pt>
    <dgm:pt modelId="{B757DC82-3D48-4C06-8BF6-B41EC5140D56}" type="pres">
      <dgm:prSet presAssocID="{DCFC6B47-3EC9-42D7-B276-BC824AD5D8D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DFC7B08-BB32-4A81-9EF3-593EA17EDBC8}" srcId="{5531FCC4-D7DE-410B-8092-63A46D008AA1}" destId="{0539D332-0FF1-49B2-AEAC-AED42B697316}" srcOrd="0" destOrd="0" parTransId="{56C42B47-638D-40C8-B876-5607636674F5}" sibTransId="{E15EC2DD-1448-4FF4-8CBE-EA3982853175}"/>
    <dgm:cxn modelId="{5BA68126-4E28-4F19-9119-5638246B07C0}" srcId="{5531FCC4-D7DE-410B-8092-63A46D008AA1}" destId="{DA1A1275-8553-48B5-8B97-518DA1C4B043}" srcOrd="1" destOrd="0" parTransId="{579AFF2C-32DE-45A5-87F0-CB7A3E4E1769}" sibTransId="{21392D23-AD16-45FA-9913-01457C521DBB}"/>
    <dgm:cxn modelId="{08689B7D-4737-4158-BDE7-EEC2C7D64436}" type="presOf" srcId="{DCFC6B47-3EC9-42D7-B276-BC824AD5D8D2}" destId="{B757DC82-3D48-4C06-8BF6-B41EC5140D56}" srcOrd="0" destOrd="0" presId="urn:microsoft.com/office/officeart/2005/8/layout/vList2"/>
    <dgm:cxn modelId="{E5882EC0-CDBD-49A0-ABB4-2F37765CB587}" type="presOf" srcId="{5531FCC4-D7DE-410B-8092-63A46D008AA1}" destId="{731EEE14-1230-47B4-9413-907575C9122D}" srcOrd="0" destOrd="0" presId="urn:microsoft.com/office/officeart/2005/8/layout/vList2"/>
    <dgm:cxn modelId="{7B534ECB-8A29-4872-B5BC-2CCAFD123C74}" srcId="{5531FCC4-D7DE-410B-8092-63A46D008AA1}" destId="{DCFC6B47-3EC9-42D7-B276-BC824AD5D8D2}" srcOrd="2" destOrd="0" parTransId="{B586E79D-D69E-46B7-815E-C25483175373}" sibTransId="{583054F3-E05D-493C-9AB7-FD07CF0460EB}"/>
    <dgm:cxn modelId="{302ECAD4-8648-4002-B039-8B134C7F9916}" type="presOf" srcId="{0539D332-0FF1-49B2-AEAC-AED42B697316}" destId="{6E05C58C-7527-4205-933C-7C6CB26E6827}" srcOrd="0" destOrd="0" presId="urn:microsoft.com/office/officeart/2005/8/layout/vList2"/>
    <dgm:cxn modelId="{886D57D7-87C2-4C41-9873-5B392AEB4857}" type="presOf" srcId="{DA1A1275-8553-48B5-8B97-518DA1C4B043}" destId="{71B0B596-13E8-4294-BD26-7C4BD2B56588}" srcOrd="0" destOrd="0" presId="urn:microsoft.com/office/officeart/2005/8/layout/vList2"/>
    <dgm:cxn modelId="{1595430A-061D-416E-9D31-285277CF0549}" type="presParOf" srcId="{731EEE14-1230-47B4-9413-907575C9122D}" destId="{6E05C58C-7527-4205-933C-7C6CB26E6827}" srcOrd="0" destOrd="0" presId="urn:microsoft.com/office/officeart/2005/8/layout/vList2"/>
    <dgm:cxn modelId="{55EB310D-6264-4B22-881E-B4C929F4484B}" type="presParOf" srcId="{731EEE14-1230-47B4-9413-907575C9122D}" destId="{43E69908-83EB-4B98-B973-F8BEBB7F94C7}" srcOrd="1" destOrd="0" presId="urn:microsoft.com/office/officeart/2005/8/layout/vList2"/>
    <dgm:cxn modelId="{0B16F20C-9B97-407D-A796-028218CD5A2B}" type="presParOf" srcId="{731EEE14-1230-47B4-9413-907575C9122D}" destId="{71B0B596-13E8-4294-BD26-7C4BD2B56588}" srcOrd="2" destOrd="0" presId="urn:microsoft.com/office/officeart/2005/8/layout/vList2"/>
    <dgm:cxn modelId="{16B9857F-2932-4FA8-848E-41911954EF8C}" type="presParOf" srcId="{731EEE14-1230-47B4-9413-907575C9122D}" destId="{CE890D2D-4AF2-4583-9710-99CE20B3CDA3}" srcOrd="3" destOrd="0" presId="urn:microsoft.com/office/officeart/2005/8/layout/vList2"/>
    <dgm:cxn modelId="{80400DCE-13E7-428B-A222-589FFD1A70E1}" type="presParOf" srcId="{731EEE14-1230-47B4-9413-907575C9122D}" destId="{B757DC82-3D48-4C06-8BF6-B41EC5140D5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293D01-15AF-4001-8AF2-912759EF5DC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78B5FD-8466-4C53-81BE-74A7A182878D}">
      <dgm:prSet/>
      <dgm:spPr/>
      <dgm:t>
        <a:bodyPr/>
        <a:lstStyle/>
        <a:p>
          <a:r>
            <a:rPr lang="fr-FR"/>
            <a:t>Concerning people from Esscaland and their accounts in foreign countries</a:t>
          </a:r>
          <a:endParaRPr lang="en-US"/>
        </a:p>
      </dgm:t>
    </dgm:pt>
    <dgm:pt modelId="{6E5D9621-3918-488C-85D3-E4A83CCECA8D}" type="parTrans" cxnId="{3EC74C76-0096-47B8-9B41-996989176EDF}">
      <dgm:prSet/>
      <dgm:spPr/>
      <dgm:t>
        <a:bodyPr/>
        <a:lstStyle/>
        <a:p>
          <a:endParaRPr lang="en-US"/>
        </a:p>
      </dgm:t>
    </dgm:pt>
    <dgm:pt modelId="{A6310C76-3840-42B0-B8BE-F892059C1CD0}" type="sibTrans" cxnId="{3EC74C76-0096-47B8-9B41-996989176EDF}">
      <dgm:prSet/>
      <dgm:spPr/>
      <dgm:t>
        <a:bodyPr/>
        <a:lstStyle/>
        <a:p>
          <a:endParaRPr lang="en-US"/>
        </a:p>
      </dgm:t>
    </dgm:pt>
    <dgm:pt modelId="{8D69953F-52E6-41F6-B79B-54E822210CDB}">
      <dgm:prSet/>
      <dgm:spPr/>
      <dgm:t>
        <a:bodyPr/>
        <a:lstStyle/>
        <a:p>
          <a:r>
            <a:rPr lang="fr-FR"/>
            <a:t>From employers, social organizations and banks through pre-filled tax return</a:t>
          </a:r>
          <a:endParaRPr lang="en-US"/>
        </a:p>
      </dgm:t>
    </dgm:pt>
    <dgm:pt modelId="{6FBBB328-6CB3-4AB6-B8A7-B976AE016F91}" type="parTrans" cxnId="{A32B4E37-CB19-47E0-BF1E-871ECDE0036D}">
      <dgm:prSet/>
      <dgm:spPr/>
      <dgm:t>
        <a:bodyPr/>
        <a:lstStyle/>
        <a:p>
          <a:endParaRPr lang="en-US"/>
        </a:p>
      </dgm:t>
    </dgm:pt>
    <dgm:pt modelId="{45EDC6F2-0E1E-4AD3-9AD5-4FCC9CC172BF}" type="sibTrans" cxnId="{A32B4E37-CB19-47E0-BF1E-871ECDE0036D}">
      <dgm:prSet/>
      <dgm:spPr/>
      <dgm:t>
        <a:bodyPr/>
        <a:lstStyle/>
        <a:p>
          <a:endParaRPr lang="en-US"/>
        </a:p>
      </dgm:t>
    </dgm:pt>
    <dgm:pt modelId="{E6E0D510-5B7D-4079-81EF-EC64EFCD6C46}">
      <dgm:prSet/>
      <dgm:spPr/>
      <dgm:t>
        <a:bodyPr/>
        <a:lstStyle/>
        <a:p>
          <a:r>
            <a:rPr lang="fr-FR"/>
            <a:t>From whistelblowers with compensation in return, as in France</a:t>
          </a:r>
          <a:endParaRPr lang="en-US"/>
        </a:p>
      </dgm:t>
    </dgm:pt>
    <dgm:pt modelId="{56B36EEE-33D7-4300-9F55-1B755490FB22}" type="parTrans" cxnId="{291CA57D-5930-47AD-927B-BF9F9DAF47F9}">
      <dgm:prSet/>
      <dgm:spPr/>
      <dgm:t>
        <a:bodyPr/>
        <a:lstStyle/>
        <a:p>
          <a:endParaRPr lang="en-US"/>
        </a:p>
      </dgm:t>
    </dgm:pt>
    <dgm:pt modelId="{3E35EFA1-02AA-4E4B-8B5C-FB7D31C6D10F}" type="sibTrans" cxnId="{291CA57D-5930-47AD-927B-BF9F9DAF47F9}">
      <dgm:prSet/>
      <dgm:spPr/>
      <dgm:t>
        <a:bodyPr/>
        <a:lstStyle/>
        <a:p>
          <a:endParaRPr lang="en-US"/>
        </a:p>
      </dgm:t>
    </dgm:pt>
    <dgm:pt modelId="{C8287475-0DB2-4F23-B320-DE5332247B44}" type="pres">
      <dgm:prSet presAssocID="{0A293D01-15AF-4001-8AF2-912759EF5DC2}" presName="vert0" presStyleCnt="0">
        <dgm:presLayoutVars>
          <dgm:dir/>
          <dgm:animOne val="branch"/>
          <dgm:animLvl val="lvl"/>
        </dgm:presLayoutVars>
      </dgm:prSet>
      <dgm:spPr/>
    </dgm:pt>
    <dgm:pt modelId="{0620DC23-A4F7-45F6-96AA-A9B1EB8BEE47}" type="pres">
      <dgm:prSet presAssocID="{2978B5FD-8466-4C53-81BE-74A7A182878D}" presName="thickLine" presStyleLbl="alignNode1" presStyleIdx="0" presStyleCnt="3"/>
      <dgm:spPr/>
    </dgm:pt>
    <dgm:pt modelId="{3852B024-09D5-4C29-8EBF-D88C77D8A2BB}" type="pres">
      <dgm:prSet presAssocID="{2978B5FD-8466-4C53-81BE-74A7A182878D}" presName="horz1" presStyleCnt="0"/>
      <dgm:spPr/>
    </dgm:pt>
    <dgm:pt modelId="{79481F8F-95F1-484B-9EC1-2D0F1BAAB027}" type="pres">
      <dgm:prSet presAssocID="{2978B5FD-8466-4C53-81BE-74A7A182878D}" presName="tx1" presStyleLbl="revTx" presStyleIdx="0" presStyleCnt="3"/>
      <dgm:spPr/>
    </dgm:pt>
    <dgm:pt modelId="{597A3FBB-777D-434C-B86A-61C825A066EE}" type="pres">
      <dgm:prSet presAssocID="{2978B5FD-8466-4C53-81BE-74A7A182878D}" presName="vert1" presStyleCnt="0"/>
      <dgm:spPr/>
    </dgm:pt>
    <dgm:pt modelId="{4CE55F01-4B3E-4FD0-BF52-5B5C5BECA24E}" type="pres">
      <dgm:prSet presAssocID="{8D69953F-52E6-41F6-B79B-54E822210CDB}" presName="thickLine" presStyleLbl="alignNode1" presStyleIdx="1" presStyleCnt="3"/>
      <dgm:spPr/>
    </dgm:pt>
    <dgm:pt modelId="{18454145-9C2F-4E8F-80F7-10D97515A522}" type="pres">
      <dgm:prSet presAssocID="{8D69953F-52E6-41F6-B79B-54E822210CDB}" presName="horz1" presStyleCnt="0"/>
      <dgm:spPr/>
    </dgm:pt>
    <dgm:pt modelId="{CFF42A2E-A02A-43F6-82B9-2D68735C28F4}" type="pres">
      <dgm:prSet presAssocID="{8D69953F-52E6-41F6-B79B-54E822210CDB}" presName="tx1" presStyleLbl="revTx" presStyleIdx="1" presStyleCnt="3"/>
      <dgm:spPr/>
    </dgm:pt>
    <dgm:pt modelId="{9F81CE24-4673-4E14-A7E2-23E67011AD67}" type="pres">
      <dgm:prSet presAssocID="{8D69953F-52E6-41F6-B79B-54E822210CDB}" presName="vert1" presStyleCnt="0"/>
      <dgm:spPr/>
    </dgm:pt>
    <dgm:pt modelId="{2C9766D6-13F3-4B6C-922A-A75BCC823AB4}" type="pres">
      <dgm:prSet presAssocID="{E6E0D510-5B7D-4079-81EF-EC64EFCD6C46}" presName="thickLine" presStyleLbl="alignNode1" presStyleIdx="2" presStyleCnt="3"/>
      <dgm:spPr/>
    </dgm:pt>
    <dgm:pt modelId="{5ACDD4AC-DD89-452B-A025-677EA5782910}" type="pres">
      <dgm:prSet presAssocID="{E6E0D510-5B7D-4079-81EF-EC64EFCD6C46}" presName="horz1" presStyleCnt="0"/>
      <dgm:spPr/>
    </dgm:pt>
    <dgm:pt modelId="{88CEB9B3-BB89-4C17-95E7-E6D03936FADF}" type="pres">
      <dgm:prSet presAssocID="{E6E0D510-5B7D-4079-81EF-EC64EFCD6C46}" presName="tx1" presStyleLbl="revTx" presStyleIdx="2" presStyleCnt="3"/>
      <dgm:spPr/>
    </dgm:pt>
    <dgm:pt modelId="{9E0B4541-C88D-4377-A88B-850C0F00DE8C}" type="pres">
      <dgm:prSet presAssocID="{E6E0D510-5B7D-4079-81EF-EC64EFCD6C46}" presName="vert1" presStyleCnt="0"/>
      <dgm:spPr/>
    </dgm:pt>
  </dgm:ptLst>
  <dgm:cxnLst>
    <dgm:cxn modelId="{2B91E51F-61CF-4DFA-84AC-94A2A7B38167}" type="presOf" srcId="{8D69953F-52E6-41F6-B79B-54E822210CDB}" destId="{CFF42A2E-A02A-43F6-82B9-2D68735C28F4}" srcOrd="0" destOrd="0" presId="urn:microsoft.com/office/officeart/2008/layout/LinedList"/>
    <dgm:cxn modelId="{190ED02C-60B5-475A-B607-5A0C456BB1A8}" type="presOf" srcId="{E6E0D510-5B7D-4079-81EF-EC64EFCD6C46}" destId="{88CEB9B3-BB89-4C17-95E7-E6D03936FADF}" srcOrd="0" destOrd="0" presId="urn:microsoft.com/office/officeart/2008/layout/LinedList"/>
    <dgm:cxn modelId="{A32B4E37-CB19-47E0-BF1E-871ECDE0036D}" srcId="{0A293D01-15AF-4001-8AF2-912759EF5DC2}" destId="{8D69953F-52E6-41F6-B79B-54E822210CDB}" srcOrd="1" destOrd="0" parTransId="{6FBBB328-6CB3-4AB6-B8A7-B976AE016F91}" sibTransId="{45EDC6F2-0E1E-4AD3-9AD5-4FCC9CC172BF}"/>
    <dgm:cxn modelId="{42EF684B-A92D-4E48-838C-0EBD5FEEF05F}" type="presOf" srcId="{0A293D01-15AF-4001-8AF2-912759EF5DC2}" destId="{C8287475-0DB2-4F23-B320-DE5332247B44}" srcOrd="0" destOrd="0" presId="urn:microsoft.com/office/officeart/2008/layout/LinedList"/>
    <dgm:cxn modelId="{3EC74C76-0096-47B8-9B41-996989176EDF}" srcId="{0A293D01-15AF-4001-8AF2-912759EF5DC2}" destId="{2978B5FD-8466-4C53-81BE-74A7A182878D}" srcOrd="0" destOrd="0" parTransId="{6E5D9621-3918-488C-85D3-E4A83CCECA8D}" sibTransId="{A6310C76-3840-42B0-B8BE-F892059C1CD0}"/>
    <dgm:cxn modelId="{98828179-66FB-493F-B7CA-CEBE3EB577A0}" type="presOf" srcId="{2978B5FD-8466-4C53-81BE-74A7A182878D}" destId="{79481F8F-95F1-484B-9EC1-2D0F1BAAB027}" srcOrd="0" destOrd="0" presId="urn:microsoft.com/office/officeart/2008/layout/LinedList"/>
    <dgm:cxn modelId="{291CA57D-5930-47AD-927B-BF9F9DAF47F9}" srcId="{0A293D01-15AF-4001-8AF2-912759EF5DC2}" destId="{E6E0D510-5B7D-4079-81EF-EC64EFCD6C46}" srcOrd="2" destOrd="0" parTransId="{56B36EEE-33D7-4300-9F55-1B755490FB22}" sibTransId="{3E35EFA1-02AA-4E4B-8B5C-FB7D31C6D10F}"/>
    <dgm:cxn modelId="{D20ACCDB-D4FA-4623-9E6A-8F54260ECAA6}" type="presParOf" srcId="{C8287475-0DB2-4F23-B320-DE5332247B44}" destId="{0620DC23-A4F7-45F6-96AA-A9B1EB8BEE47}" srcOrd="0" destOrd="0" presId="urn:microsoft.com/office/officeart/2008/layout/LinedList"/>
    <dgm:cxn modelId="{FB2ADA82-E339-4E71-9C58-870E659C3D8F}" type="presParOf" srcId="{C8287475-0DB2-4F23-B320-DE5332247B44}" destId="{3852B024-09D5-4C29-8EBF-D88C77D8A2BB}" srcOrd="1" destOrd="0" presId="urn:microsoft.com/office/officeart/2008/layout/LinedList"/>
    <dgm:cxn modelId="{AAD90B6D-5F63-436E-94AA-68AB9EEA7C73}" type="presParOf" srcId="{3852B024-09D5-4C29-8EBF-D88C77D8A2BB}" destId="{79481F8F-95F1-484B-9EC1-2D0F1BAAB027}" srcOrd="0" destOrd="0" presId="urn:microsoft.com/office/officeart/2008/layout/LinedList"/>
    <dgm:cxn modelId="{BC8C14B4-544F-4031-907B-BE5E577096F4}" type="presParOf" srcId="{3852B024-09D5-4C29-8EBF-D88C77D8A2BB}" destId="{597A3FBB-777D-434C-B86A-61C825A066EE}" srcOrd="1" destOrd="0" presId="urn:microsoft.com/office/officeart/2008/layout/LinedList"/>
    <dgm:cxn modelId="{F094215D-2AF3-4033-8959-8AC2B80FDF1C}" type="presParOf" srcId="{C8287475-0DB2-4F23-B320-DE5332247B44}" destId="{4CE55F01-4B3E-4FD0-BF52-5B5C5BECA24E}" srcOrd="2" destOrd="0" presId="urn:microsoft.com/office/officeart/2008/layout/LinedList"/>
    <dgm:cxn modelId="{D39D2530-5D2C-4FEB-84B5-22DE9F326E03}" type="presParOf" srcId="{C8287475-0DB2-4F23-B320-DE5332247B44}" destId="{18454145-9C2F-4E8F-80F7-10D97515A522}" srcOrd="3" destOrd="0" presId="urn:microsoft.com/office/officeart/2008/layout/LinedList"/>
    <dgm:cxn modelId="{A0D59267-BF73-4EB6-A45F-DA700772545A}" type="presParOf" srcId="{18454145-9C2F-4E8F-80F7-10D97515A522}" destId="{CFF42A2E-A02A-43F6-82B9-2D68735C28F4}" srcOrd="0" destOrd="0" presId="urn:microsoft.com/office/officeart/2008/layout/LinedList"/>
    <dgm:cxn modelId="{E7DFA1DE-BDD1-471B-A793-9439B6121E6B}" type="presParOf" srcId="{18454145-9C2F-4E8F-80F7-10D97515A522}" destId="{9F81CE24-4673-4E14-A7E2-23E67011AD67}" srcOrd="1" destOrd="0" presId="urn:microsoft.com/office/officeart/2008/layout/LinedList"/>
    <dgm:cxn modelId="{36ABB920-74BF-4342-B88D-1DDC2EF6B44E}" type="presParOf" srcId="{C8287475-0DB2-4F23-B320-DE5332247B44}" destId="{2C9766D6-13F3-4B6C-922A-A75BCC823AB4}" srcOrd="4" destOrd="0" presId="urn:microsoft.com/office/officeart/2008/layout/LinedList"/>
    <dgm:cxn modelId="{718DA22C-A7F8-4697-9926-9892AA86207F}" type="presParOf" srcId="{C8287475-0DB2-4F23-B320-DE5332247B44}" destId="{5ACDD4AC-DD89-452B-A025-677EA5782910}" srcOrd="5" destOrd="0" presId="urn:microsoft.com/office/officeart/2008/layout/LinedList"/>
    <dgm:cxn modelId="{6EA81C80-4EB6-460D-9D88-6F1E89AA57BF}" type="presParOf" srcId="{5ACDD4AC-DD89-452B-A025-677EA5782910}" destId="{88CEB9B3-BB89-4C17-95E7-E6D03936FADF}" srcOrd="0" destOrd="0" presId="urn:microsoft.com/office/officeart/2008/layout/LinedList"/>
    <dgm:cxn modelId="{7E7B212A-694A-41E5-8347-35004776D9F6}" type="presParOf" srcId="{5ACDD4AC-DD89-452B-A025-677EA5782910}" destId="{9E0B4541-C88D-4377-A88B-850C0F00DE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42165F-71F8-4929-BC51-0F1333D5277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CF58F-D646-4C47-8C1A-2AF6BCEECC36}">
      <dgm:prSet/>
      <dgm:spPr/>
      <dgm:t>
        <a:bodyPr/>
        <a:lstStyle/>
        <a:p>
          <a:r>
            <a:rPr lang="fr-FR"/>
            <a:t>Avoid ambiguities in the law, if a new type of tax evasion appears, adopt new laws constantly.</a:t>
          </a:r>
          <a:endParaRPr lang="en-US"/>
        </a:p>
      </dgm:t>
    </dgm:pt>
    <dgm:pt modelId="{C0B89C38-0FEE-4805-93CD-418DA5DAE753}" type="parTrans" cxnId="{001958A5-F634-4B05-BEB3-DDF43930039E}">
      <dgm:prSet/>
      <dgm:spPr/>
      <dgm:t>
        <a:bodyPr/>
        <a:lstStyle/>
        <a:p>
          <a:endParaRPr lang="en-US"/>
        </a:p>
      </dgm:t>
    </dgm:pt>
    <dgm:pt modelId="{18C86FDF-A96D-4F7D-943B-7477375F8CCE}" type="sibTrans" cxnId="{001958A5-F634-4B05-BEB3-DDF43930039E}">
      <dgm:prSet/>
      <dgm:spPr/>
      <dgm:t>
        <a:bodyPr/>
        <a:lstStyle/>
        <a:p>
          <a:endParaRPr lang="en-US"/>
        </a:p>
      </dgm:t>
    </dgm:pt>
    <dgm:pt modelId="{1C221F5E-4513-4173-AE75-1A5581B183F4}">
      <dgm:prSet/>
      <dgm:spPr/>
      <dgm:t>
        <a:bodyPr/>
        <a:lstStyle/>
        <a:p>
          <a:r>
            <a:rPr lang="fr-FR" dirty="0" err="1"/>
            <a:t>Stronger</a:t>
          </a:r>
          <a:r>
            <a:rPr lang="fr-FR" dirty="0"/>
            <a:t> penalties: </a:t>
          </a:r>
        </a:p>
        <a:p>
          <a:r>
            <a:rPr lang="fr-FR" dirty="0"/>
            <a:t>- « </a:t>
          </a:r>
          <a:r>
            <a:rPr lang="fr-FR" dirty="0" err="1"/>
            <a:t>name</a:t>
          </a:r>
          <a:r>
            <a:rPr lang="fr-FR" dirty="0"/>
            <a:t> and </a:t>
          </a:r>
          <a:r>
            <a:rPr lang="fr-FR" dirty="0" err="1"/>
            <a:t>shame</a:t>
          </a:r>
          <a:r>
            <a:rPr lang="fr-FR" dirty="0"/>
            <a:t> »: </a:t>
          </a:r>
          <a:r>
            <a:rPr lang="fr-FR" dirty="0" err="1"/>
            <a:t>publicly</a:t>
          </a:r>
          <a:r>
            <a:rPr lang="fr-FR" dirty="0"/>
            <a:t> </a:t>
          </a:r>
          <a:r>
            <a:rPr lang="fr-FR" dirty="0" err="1"/>
            <a:t>denounce</a:t>
          </a:r>
          <a:r>
            <a:rPr lang="fr-FR" dirty="0"/>
            <a:t> </a:t>
          </a:r>
          <a:r>
            <a:rPr lang="fr-FR" dirty="0" err="1"/>
            <a:t>cheaters</a:t>
          </a:r>
          <a:r>
            <a:rPr lang="fr-FR" dirty="0"/>
            <a:t> to </a:t>
          </a:r>
          <a:r>
            <a:rPr lang="fr-FR" dirty="0" err="1"/>
            <a:t>other</a:t>
          </a:r>
          <a:r>
            <a:rPr lang="fr-FR" dirty="0"/>
            <a:t> </a:t>
          </a:r>
          <a:r>
            <a:rPr lang="fr-FR" dirty="0" err="1"/>
            <a:t>citizens</a:t>
          </a:r>
          <a:r>
            <a:rPr lang="fr-FR" dirty="0"/>
            <a:t>, </a:t>
          </a:r>
          <a:r>
            <a:rPr lang="fr-FR" dirty="0" err="1"/>
            <a:t>make</a:t>
          </a:r>
          <a:r>
            <a:rPr lang="fr-FR" dirty="0"/>
            <a:t> sure </a:t>
          </a:r>
          <a:r>
            <a:rPr lang="fr-FR" dirty="0" err="1"/>
            <a:t>they</a:t>
          </a:r>
          <a:r>
            <a:rPr lang="fr-FR" dirty="0"/>
            <a:t> are </a:t>
          </a:r>
          <a:r>
            <a:rPr lang="fr-FR" dirty="0" err="1"/>
            <a:t>blacklisted</a:t>
          </a:r>
          <a:r>
            <a:rPr lang="fr-FR" dirty="0"/>
            <a:t> </a:t>
          </a:r>
          <a:r>
            <a:rPr lang="fr-FR" dirty="0" err="1"/>
            <a:t>from</a:t>
          </a:r>
          <a:r>
            <a:rPr lang="fr-FR" dirty="0"/>
            <a:t> </a:t>
          </a:r>
          <a:r>
            <a:rPr lang="fr-FR" dirty="0" err="1"/>
            <a:t>some</a:t>
          </a:r>
          <a:r>
            <a:rPr lang="fr-FR" dirty="0"/>
            <a:t> institutions.</a:t>
          </a:r>
        </a:p>
        <a:p>
          <a:r>
            <a:rPr lang="fr-FR" dirty="0"/>
            <a:t>- Prison sentences </a:t>
          </a:r>
          <a:r>
            <a:rPr lang="fr-FR" dirty="0" err="1"/>
            <a:t>that</a:t>
          </a:r>
          <a:r>
            <a:rPr lang="fr-FR" dirty="0"/>
            <a:t> have to </a:t>
          </a:r>
          <a:r>
            <a:rPr lang="fr-FR" dirty="0" err="1"/>
            <a:t>be</a:t>
          </a:r>
          <a:r>
            <a:rPr lang="fr-FR" dirty="0"/>
            <a:t> </a:t>
          </a:r>
          <a:r>
            <a:rPr lang="fr-FR" dirty="0" err="1"/>
            <a:t>executed</a:t>
          </a:r>
          <a:r>
            <a:rPr lang="fr-FR" dirty="0"/>
            <a:t>, no </a:t>
          </a:r>
          <a:r>
            <a:rPr lang="fr-FR" dirty="0" err="1"/>
            <a:t>threats</a:t>
          </a:r>
          <a:r>
            <a:rPr lang="fr-FR" dirty="0"/>
            <a:t> like in France, real </a:t>
          </a:r>
          <a:r>
            <a:rPr lang="fr-FR" dirty="0" err="1"/>
            <a:t>execution</a:t>
          </a:r>
          <a:r>
            <a:rPr lang="fr-FR" dirty="0"/>
            <a:t> of sentences. </a:t>
          </a:r>
          <a:endParaRPr lang="en-US" dirty="0"/>
        </a:p>
      </dgm:t>
    </dgm:pt>
    <dgm:pt modelId="{8D80763B-96B2-4512-B302-221958E4D13C}" type="parTrans" cxnId="{3632922D-C60D-42E4-83A4-4C00A60F008A}">
      <dgm:prSet/>
      <dgm:spPr/>
      <dgm:t>
        <a:bodyPr/>
        <a:lstStyle/>
        <a:p>
          <a:endParaRPr lang="en-US"/>
        </a:p>
      </dgm:t>
    </dgm:pt>
    <dgm:pt modelId="{61ECB4A5-6747-4D11-9921-9F6C0CC059FA}" type="sibTrans" cxnId="{3632922D-C60D-42E4-83A4-4C00A60F008A}">
      <dgm:prSet/>
      <dgm:spPr/>
      <dgm:t>
        <a:bodyPr/>
        <a:lstStyle/>
        <a:p>
          <a:endParaRPr lang="en-US"/>
        </a:p>
      </dgm:t>
    </dgm:pt>
    <dgm:pt modelId="{96C96665-FB53-427D-8813-984D0F401E7C}">
      <dgm:prSet/>
      <dgm:spPr/>
      <dgm:t>
        <a:bodyPr/>
        <a:lstStyle/>
        <a:p>
          <a:r>
            <a:rPr lang="fr-FR"/>
            <a:t>Education of young citizens concerning taxes, make it easier to pay taxes, give no excuses to fraudsters</a:t>
          </a:r>
          <a:endParaRPr lang="en-US"/>
        </a:p>
      </dgm:t>
    </dgm:pt>
    <dgm:pt modelId="{1B507411-8BAA-41A4-AE34-6B95E17D3870}" type="parTrans" cxnId="{1559E35E-02FD-4309-BF2C-716837E46264}">
      <dgm:prSet/>
      <dgm:spPr/>
      <dgm:t>
        <a:bodyPr/>
        <a:lstStyle/>
        <a:p>
          <a:endParaRPr lang="en-US"/>
        </a:p>
      </dgm:t>
    </dgm:pt>
    <dgm:pt modelId="{82561B7C-35AB-454F-8E95-D89B5ECD79BD}" type="sibTrans" cxnId="{1559E35E-02FD-4309-BF2C-716837E46264}">
      <dgm:prSet/>
      <dgm:spPr/>
      <dgm:t>
        <a:bodyPr/>
        <a:lstStyle/>
        <a:p>
          <a:endParaRPr lang="en-US"/>
        </a:p>
      </dgm:t>
    </dgm:pt>
    <dgm:pt modelId="{A43D33EC-D6C2-47B3-B82B-489DEAA88B11}" type="pres">
      <dgm:prSet presAssocID="{7D42165F-71F8-4929-BC51-0F1333D52771}" presName="vert0" presStyleCnt="0">
        <dgm:presLayoutVars>
          <dgm:dir/>
          <dgm:animOne val="branch"/>
          <dgm:animLvl val="lvl"/>
        </dgm:presLayoutVars>
      </dgm:prSet>
      <dgm:spPr/>
    </dgm:pt>
    <dgm:pt modelId="{1CA488E8-8430-4285-89FE-97049ACAA449}" type="pres">
      <dgm:prSet presAssocID="{C53CF58F-D646-4C47-8C1A-2AF6BCEECC36}" presName="thickLine" presStyleLbl="alignNode1" presStyleIdx="0" presStyleCnt="3"/>
      <dgm:spPr/>
    </dgm:pt>
    <dgm:pt modelId="{949A00F8-C208-43E7-95E2-07EA84F44074}" type="pres">
      <dgm:prSet presAssocID="{C53CF58F-D646-4C47-8C1A-2AF6BCEECC36}" presName="horz1" presStyleCnt="0"/>
      <dgm:spPr/>
    </dgm:pt>
    <dgm:pt modelId="{A70E5AC1-191F-4D1D-90D7-1286D9AD1876}" type="pres">
      <dgm:prSet presAssocID="{C53CF58F-D646-4C47-8C1A-2AF6BCEECC36}" presName="tx1" presStyleLbl="revTx" presStyleIdx="0" presStyleCnt="3"/>
      <dgm:spPr/>
    </dgm:pt>
    <dgm:pt modelId="{AE963E33-6294-4A1B-9D05-C27E903B9C73}" type="pres">
      <dgm:prSet presAssocID="{C53CF58F-D646-4C47-8C1A-2AF6BCEECC36}" presName="vert1" presStyleCnt="0"/>
      <dgm:spPr/>
    </dgm:pt>
    <dgm:pt modelId="{CE5BFFB5-D8E8-464C-9D2C-9186E0629D31}" type="pres">
      <dgm:prSet presAssocID="{1C221F5E-4513-4173-AE75-1A5581B183F4}" presName="thickLine" presStyleLbl="alignNode1" presStyleIdx="1" presStyleCnt="3"/>
      <dgm:spPr/>
    </dgm:pt>
    <dgm:pt modelId="{02CC38D1-35F0-4C60-B0B2-1EDBB2BFD296}" type="pres">
      <dgm:prSet presAssocID="{1C221F5E-4513-4173-AE75-1A5581B183F4}" presName="horz1" presStyleCnt="0"/>
      <dgm:spPr/>
    </dgm:pt>
    <dgm:pt modelId="{73E16583-30B6-423E-A1D7-D56F0A22410F}" type="pres">
      <dgm:prSet presAssocID="{1C221F5E-4513-4173-AE75-1A5581B183F4}" presName="tx1" presStyleLbl="revTx" presStyleIdx="1" presStyleCnt="3"/>
      <dgm:spPr/>
    </dgm:pt>
    <dgm:pt modelId="{C7D3A8E9-94DA-46BC-8171-DF99A4FBDD56}" type="pres">
      <dgm:prSet presAssocID="{1C221F5E-4513-4173-AE75-1A5581B183F4}" presName="vert1" presStyleCnt="0"/>
      <dgm:spPr/>
    </dgm:pt>
    <dgm:pt modelId="{F2A9B296-8C38-4982-B1A0-0F39DF452856}" type="pres">
      <dgm:prSet presAssocID="{96C96665-FB53-427D-8813-984D0F401E7C}" presName="thickLine" presStyleLbl="alignNode1" presStyleIdx="2" presStyleCnt="3"/>
      <dgm:spPr/>
    </dgm:pt>
    <dgm:pt modelId="{BDDC7500-49C7-4F88-8ECC-E8E8E25FF45E}" type="pres">
      <dgm:prSet presAssocID="{96C96665-FB53-427D-8813-984D0F401E7C}" presName="horz1" presStyleCnt="0"/>
      <dgm:spPr/>
    </dgm:pt>
    <dgm:pt modelId="{C42D4FA5-8F08-4FA1-B093-710368A80C52}" type="pres">
      <dgm:prSet presAssocID="{96C96665-FB53-427D-8813-984D0F401E7C}" presName="tx1" presStyleLbl="revTx" presStyleIdx="2" presStyleCnt="3"/>
      <dgm:spPr/>
    </dgm:pt>
    <dgm:pt modelId="{A99EB1F0-D358-4951-BDF9-62A4E5D1C8D1}" type="pres">
      <dgm:prSet presAssocID="{96C96665-FB53-427D-8813-984D0F401E7C}" presName="vert1" presStyleCnt="0"/>
      <dgm:spPr/>
    </dgm:pt>
  </dgm:ptLst>
  <dgm:cxnLst>
    <dgm:cxn modelId="{3632922D-C60D-42E4-83A4-4C00A60F008A}" srcId="{7D42165F-71F8-4929-BC51-0F1333D52771}" destId="{1C221F5E-4513-4173-AE75-1A5581B183F4}" srcOrd="1" destOrd="0" parTransId="{8D80763B-96B2-4512-B302-221958E4D13C}" sibTransId="{61ECB4A5-6747-4D11-9921-9F6C0CC059FA}"/>
    <dgm:cxn modelId="{1559E35E-02FD-4309-BF2C-716837E46264}" srcId="{7D42165F-71F8-4929-BC51-0F1333D52771}" destId="{96C96665-FB53-427D-8813-984D0F401E7C}" srcOrd="2" destOrd="0" parTransId="{1B507411-8BAA-41A4-AE34-6B95E17D3870}" sibTransId="{82561B7C-35AB-454F-8E95-D89B5ECD79BD}"/>
    <dgm:cxn modelId="{256FD842-F5F7-4561-BA15-6E226412E509}" type="presOf" srcId="{96C96665-FB53-427D-8813-984D0F401E7C}" destId="{C42D4FA5-8F08-4FA1-B093-710368A80C52}" srcOrd="0" destOrd="0" presId="urn:microsoft.com/office/officeart/2008/layout/LinedList"/>
    <dgm:cxn modelId="{F7259778-6F06-4C2C-8E19-271DE14B1760}" type="presOf" srcId="{1C221F5E-4513-4173-AE75-1A5581B183F4}" destId="{73E16583-30B6-423E-A1D7-D56F0A22410F}" srcOrd="0" destOrd="0" presId="urn:microsoft.com/office/officeart/2008/layout/LinedList"/>
    <dgm:cxn modelId="{87725982-307D-4A8A-A0EE-45C548360606}" type="presOf" srcId="{7D42165F-71F8-4929-BC51-0F1333D52771}" destId="{A43D33EC-D6C2-47B3-B82B-489DEAA88B11}" srcOrd="0" destOrd="0" presId="urn:microsoft.com/office/officeart/2008/layout/LinedList"/>
    <dgm:cxn modelId="{001958A5-F634-4B05-BEB3-DDF43930039E}" srcId="{7D42165F-71F8-4929-BC51-0F1333D52771}" destId="{C53CF58F-D646-4C47-8C1A-2AF6BCEECC36}" srcOrd="0" destOrd="0" parTransId="{C0B89C38-0FEE-4805-93CD-418DA5DAE753}" sibTransId="{18C86FDF-A96D-4F7D-943B-7477375F8CCE}"/>
    <dgm:cxn modelId="{B4AF3BDC-D556-4BCC-94B5-F1EB3B7FF2C1}" type="presOf" srcId="{C53CF58F-D646-4C47-8C1A-2AF6BCEECC36}" destId="{A70E5AC1-191F-4D1D-90D7-1286D9AD1876}" srcOrd="0" destOrd="0" presId="urn:microsoft.com/office/officeart/2008/layout/LinedList"/>
    <dgm:cxn modelId="{1DE0EF49-E07A-47DC-B15A-EE4C379C3232}" type="presParOf" srcId="{A43D33EC-D6C2-47B3-B82B-489DEAA88B11}" destId="{1CA488E8-8430-4285-89FE-97049ACAA449}" srcOrd="0" destOrd="0" presId="urn:microsoft.com/office/officeart/2008/layout/LinedList"/>
    <dgm:cxn modelId="{B8536B53-403A-40EA-B95D-236569ABA5D9}" type="presParOf" srcId="{A43D33EC-D6C2-47B3-B82B-489DEAA88B11}" destId="{949A00F8-C208-43E7-95E2-07EA84F44074}" srcOrd="1" destOrd="0" presId="urn:microsoft.com/office/officeart/2008/layout/LinedList"/>
    <dgm:cxn modelId="{C962C79E-CA3A-454B-AB9A-4D8C1BEDFC2E}" type="presParOf" srcId="{949A00F8-C208-43E7-95E2-07EA84F44074}" destId="{A70E5AC1-191F-4D1D-90D7-1286D9AD1876}" srcOrd="0" destOrd="0" presId="urn:microsoft.com/office/officeart/2008/layout/LinedList"/>
    <dgm:cxn modelId="{7CF11462-EAFD-449A-A90F-FEDECD7CF6DF}" type="presParOf" srcId="{949A00F8-C208-43E7-95E2-07EA84F44074}" destId="{AE963E33-6294-4A1B-9D05-C27E903B9C73}" srcOrd="1" destOrd="0" presId="urn:microsoft.com/office/officeart/2008/layout/LinedList"/>
    <dgm:cxn modelId="{19E39C44-C343-4AF9-969F-604F7110618E}" type="presParOf" srcId="{A43D33EC-D6C2-47B3-B82B-489DEAA88B11}" destId="{CE5BFFB5-D8E8-464C-9D2C-9186E0629D31}" srcOrd="2" destOrd="0" presId="urn:microsoft.com/office/officeart/2008/layout/LinedList"/>
    <dgm:cxn modelId="{7F16E87C-AF16-488A-B1D5-0B85EA8C08C6}" type="presParOf" srcId="{A43D33EC-D6C2-47B3-B82B-489DEAA88B11}" destId="{02CC38D1-35F0-4C60-B0B2-1EDBB2BFD296}" srcOrd="3" destOrd="0" presId="urn:microsoft.com/office/officeart/2008/layout/LinedList"/>
    <dgm:cxn modelId="{81BEFC35-0523-4C26-BE81-D814757EBAE6}" type="presParOf" srcId="{02CC38D1-35F0-4C60-B0B2-1EDBB2BFD296}" destId="{73E16583-30B6-423E-A1D7-D56F0A22410F}" srcOrd="0" destOrd="0" presId="urn:microsoft.com/office/officeart/2008/layout/LinedList"/>
    <dgm:cxn modelId="{C9119FEC-CE09-4753-97BB-69F7F852F040}" type="presParOf" srcId="{02CC38D1-35F0-4C60-B0B2-1EDBB2BFD296}" destId="{C7D3A8E9-94DA-46BC-8171-DF99A4FBDD56}" srcOrd="1" destOrd="0" presId="urn:microsoft.com/office/officeart/2008/layout/LinedList"/>
    <dgm:cxn modelId="{1A8C84CC-8438-46E7-84D0-EBE33A236B9C}" type="presParOf" srcId="{A43D33EC-D6C2-47B3-B82B-489DEAA88B11}" destId="{F2A9B296-8C38-4982-B1A0-0F39DF452856}" srcOrd="4" destOrd="0" presId="urn:microsoft.com/office/officeart/2008/layout/LinedList"/>
    <dgm:cxn modelId="{822A23FB-2F88-47F7-A5AF-4AFFB4ED51C5}" type="presParOf" srcId="{A43D33EC-D6C2-47B3-B82B-489DEAA88B11}" destId="{BDDC7500-49C7-4F88-8ECC-E8E8E25FF45E}" srcOrd="5" destOrd="0" presId="urn:microsoft.com/office/officeart/2008/layout/LinedList"/>
    <dgm:cxn modelId="{94CEF0B1-2964-4412-81B8-34297FD91D21}" type="presParOf" srcId="{BDDC7500-49C7-4F88-8ECC-E8E8E25FF45E}" destId="{C42D4FA5-8F08-4FA1-B093-710368A80C52}" srcOrd="0" destOrd="0" presId="urn:microsoft.com/office/officeart/2008/layout/LinedList"/>
    <dgm:cxn modelId="{190C4704-B420-4352-9BE2-7C28988651B9}" type="presParOf" srcId="{BDDC7500-49C7-4F88-8ECC-E8E8E25FF45E}" destId="{A99EB1F0-D358-4951-BDF9-62A4E5D1C8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899C75-A7D0-4145-8C70-8E5D3763C91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BF02D1-63CB-4468-BB5F-D718665EF7D3}">
      <dgm:prSet/>
      <dgm:spPr/>
      <dgm:t>
        <a:bodyPr/>
        <a:lstStyle/>
        <a:p>
          <a:r>
            <a:rPr lang="fr-FR" dirty="0" err="1"/>
            <a:t>Companies</a:t>
          </a:r>
          <a:r>
            <a:rPr lang="fr-FR" dirty="0"/>
            <a:t> </a:t>
          </a:r>
          <a:r>
            <a:rPr lang="fr-FR" dirty="0" err="1"/>
            <a:t>avoiding</a:t>
          </a:r>
          <a:r>
            <a:rPr lang="fr-FR" dirty="0"/>
            <a:t> </a:t>
          </a:r>
          <a:r>
            <a:rPr lang="fr-FR" dirty="0" err="1"/>
            <a:t>Esscaland</a:t>
          </a:r>
          <a:r>
            <a:rPr lang="fr-FR" dirty="0"/>
            <a:t> </a:t>
          </a:r>
          <a:r>
            <a:rPr lang="fr-FR" dirty="0">
              <a:sym typeface="Wingdings" panose="05000000000000000000" pitchFamily="2" charset="2"/>
            </a:rPr>
            <a:t></a:t>
          </a:r>
          <a:r>
            <a:rPr lang="fr-FR" dirty="0"/>
            <a:t> </a:t>
          </a:r>
          <a:r>
            <a:rPr lang="fr-FR" dirty="0" err="1"/>
            <a:t>decrease</a:t>
          </a:r>
          <a:r>
            <a:rPr lang="fr-FR" dirty="0"/>
            <a:t> in </a:t>
          </a:r>
          <a:r>
            <a:rPr lang="fr-FR" dirty="0" err="1"/>
            <a:t>economic</a:t>
          </a:r>
          <a:r>
            <a:rPr lang="fr-FR" dirty="0"/>
            <a:t> </a:t>
          </a:r>
          <a:r>
            <a:rPr lang="fr-FR" dirty="0" err="1"/>
            <a:t>activity</a:t>
          </a:r>
          <a:r>
            <a:rPr lang="fr-FR" dirty="0"/>
            <a:t>.</a:t>
          </a:r>
          <a:endParaRPr lang="en-US" dirty="0"/>
        </a:p>
      </dgm:t>
    </dgm:pt>
    <dgm:pt modelId="{29683704-6461-46BA-B772-EC26B68A481C}" type="parTrans" cxnId="{17E4767D-C82D-40D6-B1EC-56ED7FC56374}">
      <dgm:prSet/>
      <dgm:spPr/>
      <dgm:t>
        <a:bodyPr/>
        <a:lstStyle/>
        <a:p>
          <a:endParaRPr lang="en-US"/>
        </a:p>
      </dgm:t>
    </dgm:pt>
    <dgm:pt modelId="{D9C6B10B-B9BE-4DDB-907E-1515649A8A71}" type="sibTrans" cxnId="{17E4767D-C82D-40D6-B1EC-56ED7FC56374}">
      <dgm:prSet/>
      <dgm:spPr/>
      <dgm:t>
        <a:bodyPr/>
        <a:lstStyle/>
        <a:p>
          <a:endParaRPr lang="en-US"/>
        </a:p>
      </dgm:t>
    </dgm:pt>
    <dgm:pt modelId="{200CB5AC-4C45-4CAD-A390-C5A2E3BC2883}">
      <dgm:prSet/>
      <dgm:spPr/>
      <dgm:t>
        <a:bodyPr/>
        <a:lstStyle/>
        <a:p>
          <a:r>
            <a:rPr lang="fr-FR"/>
            <a:t>Departure of some big fortunes in countries less careful towards taxation.</a:t>
          </a:r>
          <a:endParaRPr lang="en-US"/>
        </a:p>
      </dgm:t>
    </dgm:pt>
    <dgm:pt modelId="{1671ABFF-10F0-4B2F-A25C-80F16CC9EB70}" type="parTrans" cxnId="{E5A45707-7794-4D1F-891F-013C5BFE6CEF}">
      <dgm:prSet/>
      <dgm:spPr/>
      <dgm:t>
        <a:bodyPr/>
        <a:lstStyle/>
        <a:p>
          <a:endParaRPr lang="en-US"/>
        </a:p>
      </dgm:t>
    </dgm:pt>
    <dgm:pt modelId="{EA477747-9B78-410F-B55B-A9332C8666FB}" type="sibTrans" cxnId="{E5A45707-7794-4D1F-891F-013C5BFE6CEF}">
      <dgm:prSet/>
      <dgm:spPr/>
      <dgm:t>
        <a:bodyPr/>
        <a:lstStyle/>
        <a:p>
          <a:endParaRPr lang="en-US"/>
        </a:p>
      </dgm:t>
    </dgm:pt>
    <dgm:pt modelId="{346E7F53-D97B-437E-88EF-05CCD0D60EF1}">
      <dgm:prSet/>
      <dgm:spPr/>
      <dgm:t>
        <a:bodyPr/>
        <a:lstStyle/>
        <a:p>
          <a:r>
            <a:rPr lang="fr-FR"/>
            <a:t>Possible discontent of a part of the population as their revenues &amp; tax informations would become more transparent.</a:t>
          </a:r>
          <a:endParaRPr lang="en-US"/>
        </a:p>
      </dgm:t>
    </dgm:pt>
    <dgm:pt modelId="{BB21B2BA-EF54-498D-B13F-37814D87C8C9}" type="parTrans" cxnId="{F02EFB2B-F686-48ED-9371-0491AEECA0C0}">
      <dgm:prSet/>
      <dgm:spPr/>
      <dgm:t>
        <a:bodyPr/>
        <a:lstStyle/>
        <a:p>
          <a:endParaRPr lang="en-US"/>
        </a:p>
      </dgm:t>
    </dgm:pt>
    <dgm:pt modelId="{33E24520-6908-4127-B968-B0DC821A5EA1}" type="sibTrans" cxnId="{F02EFB2B-F686-48ED-9371-0491AEECA0C0}">
      <dgm:prSet/>
      <dgm:spPr/>
      <dgm:t>
        <a:bodyPr/>
        <a:lstStyle/>
        <a:p>
          <a:endParaRPr lang="en-US"/>
        </a:p>
      </dgm:t>
    </dgm:pt>
    <dgm:pt modelId="{F5DFC552-8681-4987-BCE5-462E9E3574DA}" type="pres">
      <dgm:prSet presAssocID="{5E899C75-A7D0-4145-8C70-8E5D3763C91E}" presName="linear" presStyleCnt="0">
        <dgm:presLayoutVars>
          <dgm:animLvl val="lvl"/>
          <dgm:resizeHandles val="exact"/>
        </dgm:presLayoutVars>
      </dgm:prSet>
      <dgm:spPr/>
    </dgm:pt>
    <dgm:pt modelId="{CCB1B446-ACD2-43E2-B491-3AA44731A4DB}" type="pres">
      <dgm:prSet presAssocID="{EFBF02D1-63CB-4468-BB5F-D718665EF7D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D331E91-19B2-4CCE-A3CC-C05E3263DA71}" type="pres">
      <dgm:prSet presAssocID="{D9C6B10B-B9BE-4DDB-907E-1515649A8A71}" presName="spacer" presStyleCnt="0"/>
      <dgm:spPr/>
    </dgm:pt>
    <dgm:pt modelId="{0F175CD6-D83C-4D67-9F1A-78A693866EA8}" type="pres">
      <dgm:prSet presAssocID="{200CB5AC-4C45-4CAD-A390-C5A2E3BC288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1EA1F1F-38F4-4979-BAF3-B70FD6DEBE61}" type="pres">
      <dgm:prSet presAssocID="{EA477747-9B78-410F-B55B-A9332C8666FB}" presName="spacer" presStyleCnt="0"/>
      <dgm:spPr/>
    </dgm:pt>
    <dgm:pt modelId="{B3AD89E2-514C-4D1A-92CE-80AE099845B1}" type="pres">
      <dgm:prSet presAssocID="{346E7F53-D97B-437E-88EF-05CCD0D60EF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5A45707-7794-4D1F-891F-013C5BFE6CEF}" srcId="{5E899C75-A7D0-4145-8C70-8E5D3763C91E}" destId="{200CB5AC-4C45-4CAD-A390-C5A2E3BC2883}" srcOrd="1" destOrd="0" parTransId="{1671ABFF-10F0-4B2F-A25C-80F16CC9EB70}" sibTransId="{EA477747-9B78-410F-B55B-A9332C8666FB}"/>
    <dgm:cxn modelId="{F02EFB2B-F686-48ED-9371-0491AEECA0C0}" srcId="{5E899C75-A7D0-4145-8C70-8E5D3763C91E}" destId="{346E7F53-D97B-437E-88EF-05CCD0D60EF1}" srcOrd="2" destOrd="0" parTransId="{BB21B2BA-EF54-498D-B13F-37814D87C8C9}" sibTransId="{33E24520-6908-4127-B968-B0DC821A5EA1}"/>
    <dgm:cxn modelId="{0E313175-DC67-4944-8CC0-EB4614838EEF}" type="presOf" srcId="{200CB5AC-4C45-4CAD-A390-C5A2E3BC2883}" destId="{0F175CD6-D83C-4D67-9F1A-78A693866EA8}" srcOrd="0" destOrd="0" presId="urn:microsoft.com/office/officeart/2005/8/layout/vList2"/>
    <dgm:cxn modelId="{17E4767D-C82D-40D6-B1EC-56ED7FC56374}" srcId="{5E899C75-A7D0-4145-8C70-8E5D3763C91E}" destId="{EFBF02D1-63CB-4468-BB5F-D718665EF7D3}" srcOrd="0" destOrd="0" parTransId="{29683704-6461-46BA-B772-EC26B68A481C}" sibTransId="{D9C6B10B-B9BE-4DDB-907E-1515649A8A71}"/>
    <dgm:cxn modelId="{1239FF85-31E1-4EDF-A559-00256E68CFE2}" type="presOf" srcId="{EFBF02D1-63CB-4468-BB5F-D718665EF7D3}" destId="{CCB1B446-ACD2-43E2-B491-3AA44731A4DB}" srcOrd="0" destOrd="0" presId="urn:microsoft.com/office/officeart/2005/8/layout/vList2"/>
    <dgm:cxn modelId="{9D5756A1-D5FC-4670-B3D8-E7C6032586BF}" type="presOf" srcId="{346E7F53-D97B-437E-88EF-05CCD0D60EF1}" destId="{B3AD89E2-514C-4D1A-92CE-80AE099845B1}" srcOrd="0" destOrd="0" presId="urn:microsoft.com/office/officeart/2005/8/layout/vList2"/>
    <dgm:cxn modelId="{845CC9FF-514A-4B32-8D06-3C1FD248E4D1}" type="presOf" srcId="{5E899C75-A7D0-4145-8C70-8E5D3763C91E}" destId="{F5DFC552-8681-4987-BCE5-462E9E3574DA}" srcOrd="0" destOrd="0" presId="urn:microsoft.com/office/officeart/2005/8/layout/vList2"/>
    <dgm:cxn modelId="{5F42F8C1-CE93-4A60-86CF-DF88D37D7463}" type="presParOf" srcId="{F5DFC552-8681-4987-BCE5-462E9E3574DA}" destId="{CCB1B446-ACD2-43E2-B491-3AA44731A4DB}" srcOrd="0" destOrd="0" presId="urn:microsoft.com/office/officeart/2005/8/layout/vList2"/>
    <dgm:cxn modelId="{1A0D958E-8BA4-4032-AD1B-E04967755FFE}" type="presParOf" srcId="{F5DFC552-8681-4987-BCE5-462E9E3574DA}" destId="{DD331E91-19B2-4CCE-A3CC-C05E3263DA71}" srcOrd="1" destOrd="0" presId="urn:microsoft.com/office/officeart/2005/8/layout/vList2"/>
    <dgm:cxn modelId="{B9087B9E-3F6D-43F3-950C-50D30036028C}" type="presParOf" srcId="{F5DFC552-8681-4987-BCE5-462E9E3574DA}" destId="{0F175CD6-D83C-4D67-9F1A-78A693866EA8}" srcOrd="2" destOrd="0" presId="urn:microsoft.com/office/officeart/2005/8/layout/vList2"/>
    <dgm:cxn modelId="{EF21B932-E9BD-4C7F-A479-BF929663C2E4}" type="presParOf" srcId="{F5DFC552-8681-4987-BCE5-462E9E3574DA}" destId="{A1EA1F1F-38F4-4979-BAF3-B70FD6DEBE61}" srcOrd="3" destOrd="0" presId="urn:microsoft.com/office/officeart/2005/8/layout/vList2"/>
    <dgm:cxn modelId="{3866CBF0-F690-4D81-9866-D968B4AD3D6D}" type="presParOf" srcId="{F5DFC552-8681-4987-BCE5-462E9E3574DA}" destId="{B3AD89E2-514C-4D1A-92CE-80AE099845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51E6-0789-44B3-9934-156D9FBE749E}">
      <dsp:nvSpPr>
        <dsp:cNvPr id="0" name=""/>
        <dsp:cNvSpPr/>
      </dsp:nvSpPr>
      <dsp:spPr>
        <a:xfrm>
          <a:off x="0" y="36701"/>
          <a:ext cx="6651253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Not illegal practice.</a:t>
          </a:r>
          <a:endParaRPr lang="en-US" sz="3200" kern="1200"/>
        </a:p>
      </dsp:txBody>
      <dsp:txXfrm>
        <a:off x="60884" y="97585"/>
        <a:ext cx="6529485" cy="1125452"/>
      </dsp:txXfrm>
    </dsp:sp>
    <dsp:sp modelId="{1200FD7A-C872-4378-9803-A577E6F709EF}">
      <dsp:nvSpPr>
        <dsp:cNvPr id="0" name=""/>
        <dsp:cNvSpPr/>
      </dsp:nvSpPr>
      <dsp:spPr>
        <a:xfrm>
          <a:off x="0" y="1376082"/>
          <a:ext cx="6651253" cy="1247220"/>
        </a:xfrm>
        <a:prstGeom prst="roundRect">
          <a:avLst/>
        </a:prstGeom>
        <a:solidFill>
          <a:schemeClr val="accent5">
            <a:hueOff val="-501342"/>
            <a:satOff val="-508"/>
            <a:lumOff val="-2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 err="1"/>
            <a:t>Avoiding</a:t>
          </a:r>
          <a:r>
            <a:rPr lang="fr-FR" sz="3200" kern="1200" dirty="0"/>
            <a:t> taxes </a:t>
          </a:r>
          <a:r>
            <a:rPr lang="fr-FR" sz="3200" kern="1200" dirty="0" err="1"/>
            <a:t>using</a:t>
          </a:r>
          <a:r>
            <a:rPr lang="fr-FR" sz="3200" kern="1200" dirty="0"/>
            <a:t> the </a:t>
          </a:r>
          <a:r>
            <a:rPr lang="fr-FR" sz="3200" kern="1200" dirty="0" err="1"/>
            <a:t>law</a:t>
          </a:r>
          <a:r>
            <a:rPr lang="fr-FR" sz="3200" kern="1200" dirty="0"/>
            <a:t> and </a:t>
          </a:r>
          <a:r>
            <a:rPr lang="fr-FR" sz="3200" kern="1200" dirty="0" err="1"/>
            <a:t>its</a:t>
          </a:r>
          <a:r>
            <a:rPr lang="fr-FR" sz="3200" kern="1200" dirty="0"/>
            <a:t> </a:t>
          </a:r>
          <a:r>
            <a:rPr lang="fr-FR" sz="3200" kern="1200" dirty="0" err="1"/>
            <a:t>ambiguities</a:t>
          </a:r>
          <a:r>
            <a:rPr lang="fr-FR" sz="3200" kern="1200" dirty="0"/>
            <a:t>.</a:t>
          </a:r>
          <a:endParaRPr lang="en-US" sz="3200" kern="1200" dirty="0"/>
        </a:p>
      </dsp:txBody>
      <dsp:txXfrm>
        <a:off x="60884" y="1436966"/>
        <a:ext cx="6529485" cy="1125452"/>
      </dsp:txXfrm>
    </dsp:sp>
    <dsp:sp modelId="{E4B48582-DB15-4142-8C95-3BC0F8FFAB49}">
      <dsp:nvSpPr>
        <dsp:cNvPr id="0" name=""/>
        <dsp:cNvSpPr/>
      </dsp:nvSpPr>
      <dsp:spPr>
        <a:xfrm>
          <a:off x="0" y="2715462"/>
          <a:ext cx="6651253" cy="1247220"/>
        </a:xfrm>
        <a:prstGeom prst="roundRect">
          <a:avLst/>
        </a:prstGeom>
        <a:solidFill>
          <a:schemeClr val="accent5">
            <a:hueOff val="-1002684"/>
            <a:satOff val="-1015"/>
            <a:lumOff val="-40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Allows to reduce revenues declared to tax services.</a:t>
          </a:r>
          <a:endParaRPr lang="en-US" sz="3200" kern="1200"/>
        </a:p>
      </dsp:txBody>
      <dsp:txXfrm>
        <a:off x="60884" y="2776346"/>
        <a:ext cx="6529485" cy="1125452"/>
      </dsp:txXfrm>
    </dsp:sp>
    <dsp:sp modelId="{5D6935C1-67AA-4913-B8E1-55CD23FED152}">
      <dsp:nvSpPr>
        <dsp:cNvPr id="0" name=""/>
        <dsp:cNvSpPr/>
      </dsp:nvSpPr>
      <dsp:spPr>
        <a:xfrm>
          <a:off x="0" y="4054842"/>
          <a:ext cx="6651253" cy="1247220"/>
        </a:xfrm>
        <a:prstGeom prst="roundRect">
          <a:avLst/>
        </a:prstGeom>
        <a:solidFill>
          <a:schemeClr val="accent5">
            <a:hueOff val="-1504026"/>
            <a:satOff val="-1523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Still is an abusive behaviour towards law.</a:t>
          </a:r>
          <a:endParaRPr lang="en-US" sz="3200" kern="1200"/>
        </a:p>
      </dsp:txBody>
      <dsp:txXfrm>
        <a:off x="60884" y="4115726"/>
        <a:ext cx="6529485" cy="1125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1AF2C-1065-4023-B4EE-3104BFAF5900}">
      <dsp:nvSpPr>
        <dsp:cNvPr id="0" name=""/>
        <dsp:cNvSpPr/>
      </dsp:nvSpPr>
      <dsp:spPr>
        <a:xfrm>
          <a:off x="0" y="36701"/>
          <a:ext cx="6651253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Illegal practice</a:t>
          </a:r>
          <a:endParaRPr lang="en-US" sz="3200" kern="1200"/>
        </a:p>
      </dsp:txBody>
      <dsp:txXfrm>
        <a:off x="60884" y="97585"/>
        <a:ext cx="6529485" cy="1125452"/>
      </dsp:txXfrm>
    </dsp:sp>
    <dsp:sp modelId="{8C27875D-7284-47EC-BA31-0A1E41B175C8}">
      <dsp:nvSpPr>
        <dsp:cNvPr id="0" name=""/>
        <dsp:cNvSpPr/>
      </dsp:nvSpPr>
      <dsp:spPr>
        <a:xfrm>
          <a:off x="0" y="1376082"/>
          <a:ext cx="6651253" cy="1247220"/>
        </a:xfrm>
        <a:prstGeom prst="roundRect">
          <a:avLst/>
        </a:prstGeom>
        <a:solidFill>
          <a:schemeClr val="accent5">
            <a:hueOff val="-501342"/>
            <a:satOff val="-508"/>
            <a:lumOff val="-2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Process of hiding a part of revenues to reduce taxes</a:t>
          </a:r>
          <a:endParaRPr lang="en-US" sz="3200" kern="1200"/>
        </a:p>
      </dsp:txBody>
      <dsp:txXfrm>
        <a:off x="60884" y="1436966"/>
        <a:ext cx="6529485" cy="1125452"/>
      </dsp:txXfrm>
    </dsp:sp>
    <dsp:sp modelId="{F5CA7FF1-D2E4-483B-AE89-BCED18BD8BC7}">
      <dsp:nvSpPr>
        <dsp:cNvPr id="0" name=""/>
        <dsp:cNvSpPr/>
      </dsp:nvSpPr>
      <dsp:spPr>
        <a:xfrm>
          <a:off x="0" y="2715462"/>
          <a:ext cx="6651253" cy="1247220"/>
        </a:xfrm>
        <a:prstGeom prst="roundRect">
          <a:avLst/>
        </a:prstGeom>
        <a:solidFill>
          <a:schemeClr val="accent5">
            <a:hueOff val="-1002684"/>
            <a:satOff val="-1015"/>
            <a:lumOff val="-40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Can be voluntary or the result of an error</a:t>
          </a:r>
          <a:endParaRPr lang="en-US" sz="3200" kern="1200"/>
        </a:p>
      </dsp:txBody>
      <dsp:txXfrm>
        <a:off x="60884" y="2776346"/>
        <a:ext cx="6529485" cy="1125452"/>
      </dsp:txXfrm>
    </dsp:sp>
    <dsp:sp modelId="{EB709738-8BA9-4D9F-B5B9-AA4B097A344E}">
      <dsp:nvSpPr>
        <dsp:cNvPr id="0" name=""/>
        <dsp:cNvSpPr/>
      </dsp:nvSpPr>
      <dsp:spPr>
        <a:xfrm>
          <a:off x="0" y="4054842"/>
          <a:ext cx="6651253" cy="1247220"/>
        </a:xfrm>
        <a:prstGeom prst="roundRect">
          <a:avLst/>
        </a:prstGeom>
        <a:solidFill>
          <a:schemeClr val="accent5">
            <a:hueOff val="-1504026"/>
            <a:satOff val="-1523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Subject to penalties from tax services</a:t>
          </a:r>
          <a:endParaRPr lang="en-US" sz="3200" kern="1200"/>
        </a:p>
      </dsp:txBody>
      <dsp:txXfrm>
        <a:off x="60884" y="4115726"/>
        <a:ext cx="6529485" cy="1125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E2066-F215-4650-93E9-2D0D82F62057}">
      <dsp:nvSpPr>
        <dsp:cNvPr id="0" name=""/>
        <dsp:cNvSpPr/>
      </dsp:nvSpPr>
      <dsp:spPr>
        <a:xfrm>
          <a:off x="0" y="81128"/>
          <a:ext cx="6651253" cy="25364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b="1" kern="1200" dirty="0"/>
            <a:t>Process</a:t>
          </a:r>
          <a:r>
            <a:rPr lang="fr-FR" sz="3600" kern="1200" dirty="0"/>
            <a:t>: </a:t>
          </a:r>
          <a:r>
            <a:rPr lang="fr-FR" sz="3600" kern="1200" dirty="0" err="1"/>
            <a:t>Hiding</a:t>
          </a:r>
          <a:r>
            <a:rPr lang="fr-FR" sz="3600" kern="1200" dirty="0"/>
            <a:t> </a:t>
          </a:r>
          <a:r>
            <a:rPr lang="fr-FR" sz="3600" kern="1200" dirty="0" err="1"/>
            <a:t>accounts</a:t>
          </a:r>
          <a:r>
            <a:rPr lang="fr-FR" sz="3600" kern="1200" dirty="0"/>
            <a:t> </a:t>
          </a:r>
          <a:r>
            <a:rPr lang="fr-FR" sz="3600" kern="1200" dirty="0" err="1"/>
            <a:t>located</a:t>
          </a:r>
          <a:r>
            <a:rPr lang="fr-FR" sz="3600" kern="1200" dirty="0"/>
            <a:t> in </a:t>
          </a:r>
          <a:r>
            <a:rPr lang="fr-FR" sz="3600" kern="1200" dirty="0" err="1"/>
            <a:t>foreign</a:t>
          </a:r>
          <a:r>
            <a:rPr lang="fr-FR" sz="3600" kern="1200" dirty="0"/>
            <a:t> countries to </a:t>
          </a:r>
          <a:r>
            <a:rPr lang="fr-FR" sz="3600" kern="1200" dirty="0" err="1"/>
            <a:t>tax</a:t>
          </a:r>
          <a:r>
            <a:rPr lang="fr-FR" sz="3600" kern="1200" dirty="0"/>
            <a:t> services.</a:t>
          </a:r>
          <a:endParaRPr lang="en-US" sz="3600" kern="1200" dirty="0"/>
        </a:p>
      </dsp:txBody>
      <dsp:txXfrm>
        <a:off x="123817" y="204945"/>
        <a:ext cx="6403619" cy="2288779"/>
      </dsp:txXfrm>
    </dsp:sp>
    <dsp:sp modelId="{F58C77EC-CE2A-4ED2-841D-8DD74008B89E}">
      <dsp:nvSpPr>
        <dsp:cNvPr id="0" name=""/>
        <dsp:cNvSpPr/>
      </dsp:nvSpPr>
      <dsp:spPr>
        <a:xfrm>
          <a:off x="0" y="2721222"/>
          <a:ext cx="6651253" cy="2536413"/>
        </a:xfrm>
        <a:prstGeom prst="roundRect">
          <a:avLst/>
        </a:prstGeom>
        <a:solidFill>
          <a:schemeClr val="accent5">
            <a:hueOff val="-1504026"/>
            <a:satOff val="-1523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>
              <a:sym typeface="Wingdings" panose="05000000000000000000" pitchFamily="2" charset="2"/>
            </a:rPr>
            <a:t></a:t>
          </a:r>
          <a:r>
            <a:rPr lang="fr-FR" sz="3600" kern="1200"/>
            <a:t> In France, 91% people caught by tax services declared to have been domiciliated in Switzerland.</a:t>
          </a:r>
          <a:endParaRPr lang="en-US" sz="3600" kern="1200"/>
        </a:p>
      </dsp:txBody>
      <dsp:txXfrm>
        <a:off x="123817" y="2845039"/>
        <a:ext cx="6403619" cy="2288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5C58C-7527-4205-933C-7C6CB26E6827}">
      <dsp:nvSpPr>
        <dsp:cNvPr id="0" name=""/>
        <dsp:cNvSpPr/>
      </dsp:nvSpPr>
      <dsp:spPr>
        <a:xfrm>
          <a:off x="0" y="605231"/>
          <a:ext cx="6651253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Every year it represents around 100 billion euros in France.</a:t>
          </a:r>
          <a:endParaRPr lang="en-US" sz="3300" kern="1200"/>
        </a:p>
      </dsp:txBody>
      <dsp:txXfrm>
        <a:off x="64083" y="669314"/>
        <a:ext cx="6523087" cy="1184574"/>
      </dsp:txXfrm>
    </dsp:sp>
    <dsp:sp modelId="{71B0B596-13E8-4294-BD26-7C4BD2B56588}">
      <dsp:nvSpPr>
        <dsp:cNvPr id="0" name=""/>
        <dsp:cNvSpPr/>
      </dsp:nvSpPr>
      <dsp:spPr>
        <a:xfrm>
          <a:off x="0" y="2013012"/>
          <a:ext cx="6651253" cy="1312740"/>
        </a:xfrm>
        <a:prstGeom prst="roundRect">
          <a:avLst/>
        </a:prstGeom>
        <a:solidFill>
          <a:schemeClr val="accent5">
            <a:hueOff val="-752013"/>
            <a:satOff val="-762"/>
            <a:lumOff val="-3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It is the budget for education.</a:t>
          </a:r>
          <a:endParaRPr lang="en-US" sz="3300" kern="1200"/>
        </a:p>
      </dsp:txBody>
      <dsp:txXfrm>
        <a:off x="64083" y="2077095"/>
        <a:ext cx="6523087" cy="1184574"/>
      </dsp:txXfrm>
    </dsp:sp>
    <dsp:sp modelId="{B757DC82-3D48-4C06-8BF6-B41EC5140D56}">
      <dsp:nvSpPr>
        <dsp:cNvPr id="0" name=""/>
        <dsp:cNvSpPr/>
      </dsp:nvSpPr>
      <dsp:spPr>
        <a:xfrm>
          <a:off x="0" y="3420792"/>
          <a:ext cx="6651253" cy="1312740"/>
        </a:xfrm>
        <a:prstGeom prst="roundRect">
          <a:avLst/>
        </a:prstGeom>
        <a:solidFill>
          <a:schemeClr val="accent5">
            <a:hueOff val="-1504026"/>
            <a:satOff val="-1523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As a result: French budget deficit= 83 billion euros</a:t>
          </a:r>
          <a:endParaRPr lang="en-US" sz="3300" kern="1200"/>
        </a:p>
      </dsp:txBody>
      <dsp:txXfrm>
        <a:off x="64083" y="3484875"/>
        <a:ext cx="6523087" cy="11845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0DC23-A4F7-45F6-96AA-A9B1EB8BEE47}">
      <dsp:nvSpPr>
        <dsp:cNvPr id="0" name=""/>
        <dsp:cNvSpPr/>
      </dsp:nvSpPr>
      <dsp:spPr>
        <a:xfrm>
          <a:off x="0" y="2683"/>
          <a:ext cx="58032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81F8F-95F1-484B-9EC1-2D0F1BAAB027}">
      <dsp:nvSpPr>
        <dsp:cNvPr id="0" name=""/>
        <dsp:cNvSpPr/>
      </dsp:nvSpPr>
      <dsp:spPr>
        <a:xfrm>
          <a:off x="0" y="2683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Concerning people from Esscaland and their accounts in foreign countries</a:t>
          </a:r>
          <a:endParaRPr lang="en-US" sz="3100" kern="1200"/>
        </a:p>
      </dsp:txBody>
      <dsp:txXfrm>
        <a:off x="0" y="2683"/>
        <a:ext cx="5803231" cy="1829872"/>
      </dsp:txXfrm>
    </dsp:sp>
    <dsp:sp modelId="{4CE55F01-4B3E-4FD0-BF52-5B5C5BECA24E}">
      <dsp:nvSpPr>
        <dsp:cNvPr id="0" name=""/>
        <dsp:cNvSpPr/>
      </dsp:nvSpPr>
      <dsp:spPr>
        <a:xfrm>
          <a:off x="0" y="1832555"/>
          <a:ext cx="5803231" cy="0"/>
        </a:xfrm>
        <a:prstGeom prst="line">
          <a:avLst/>
        </a:prstGeom>
        <a:solidFill>
          <a:schemeClr val="accent2">
            <a:hueOff val="10045127"/>
            <a:satOff val="-275"/>
            <a:lumOff val="3333"/>
            <a:alphaOff val="0"/>
          </a:schemeClr>
        </a:solidFill>
        <a:ln w="12700" cap="flat" cmpd="sng" algn="ctr">
          <a:solidFill>
            <a:schemeClr val="accent2">
              <a:hueOff val="10045127"/>
              <a:satOff val="-275"/>
              <a:lumOff val="33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42A2E-A02A-43F6-82B9-2D68735C28F4}">
      <dsp:nvSpPr>
        <dsp:cNvPr id="0" name=""/>
        <dsp:cNvSpPr/>
      </dsp:nvSpPr>
      <dsp:spPr>
        <a:xfrm>
          <a:off x="0" y="1832555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From employers, social organizations and banks through pre-filled tax return</a:t>
          </a:r>
          <a:endParaRPr lang="en-US" sz="3100" kern="1200"/>
        </a:p>
      </dsp:txBody>
      <dsp:txXfrm>
        <a:off x="0" y="1832555"/>
        <a:ext cx="5803231" cy="1829872"/>
      </dsp:txXfrm>
    </dsp:sp>
    <dsp:sp modelId="{2C9766D6-13F3-4B6C-922A-A75BCC823AB4}">
      <dsp:nvSpPr>
        <dsp:cNvPr id="0" name=""/>
        <dsp:cNvSpPr/>
      </dsp:nvSpPr>
      <dsp:spPr>
        <a:xfrm>
          <a:off x="0" y="3662427"/>
          <a:ext cx="5803231" cy="0"/>
        </a:xfrm>
        <a:prstGeom prst="line">
          <a:avLst/>
        </a:prstGeom>
        <a:solidFill>
          <a:schemeClr val="accent2">
            <a:hueOff val="20090253"/>
            <a:satOff val="-550"/>
            <a:lumOff val="6667"/>
            <a:alphaOff val="0"/>
          </a:schemeClr>
        </a:solidFill>
        <a:ln w="12700" cap="flat" cmpd="sng" algn="ctr">
          <a:solidFill>
            <a:schemeClr val="accent2">
              <a:hueOff val="20090253"/>
              <a:satOff val="-550"/>
              <a:lumOff val="66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EB9B3-BB89-4C17-95E7-E6D03936FADF}">
      <dsp:nvSpPr>
        <dsp:cNvPr id="0" name=""/>
        <dsp:cNvSpPr/>
      </dsp:nvSpPr>
      <dsp:spPr>
        <a:xfrm>
          <a:off x="0" y="3662427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From whistelblowers with compensation in return, as in France</a:t>
          </a:r>
          <a:endParaRPr lang="en-US" sz="3100" kern="1200"/>
        </a:p>
      </dsp:txBody>
      <dsp:txXfrm>
        <a:off x="0" y="3662427"/>
        <a:ext cx="5803231" cy="18298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488E8-8430-4285-89FE-97049ACAA449}">
      <dsp:nvSpPr>
        <dsp:cNvPr id="0" name=""/>
        <dsp:cNvSpPr/>
      </dsp:nvSpPr>
      <dsp:spPr>
        <a:xfrm>
          <a:off x="0" y="2683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E5AC1-191F-4D1D-90D7-1286D9AD1876}">
      <dsp:nvSpPr>
        <dsp:cNvPr id="0" name=""/>
        <dsp:cNvSpPr/>
      </dsp:nvSpPr>
      <dsp:spPr>
        <a:xfrm>
          <a:off x="0" y="2683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Avoid ambiguities in the law, if a new type of tax evasion appears, adopt new laws constantly.</a:t>
          </a:r>
          <a:endParaRPr lang="en-US" sz="1800" kern="1200"/>
        </a:p>
      </dsp:txBody>
      <dsp:txXfrm>
        <a:off x="0" y="2683"/>
        <a:ext cx="5803231" cy="1829872"/>
      </dsp:txXfrm>
    </dsp:sp>
    <dsp:sp modelId="{CE5BFFB5-D8E8-464C-9D2C-9186E0629D31}">
      <dsp:nvSpPr>
        <dsp:cNvPr id="0" name=""/>
        <dsp:cNvSpPr/>
      </dsp:nvSpPr>
      <dsp:spPr>
        <a:xfrm>
          <a:off x="0" y="1832555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E16583-30B6-423E-A1D7-D56F0A22410F}">
      <dsp:nvSpPr>
        <dsp:cNvPr id="0" name=""/>
        <dsp:cNvSpPr/>
      </dsp:nvSpPr>
      <dsp:spPr>
        <a:xfrm>
          <a:off x="0" y="1832555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Stronger</a:t>
          </a:r>
          <a:r>
            <a:rPr lang="fr-FR" sz="1800" kern="1200" dirty="0"/>
            <a:t> penalties: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- « </a:t>
          </a:r>
          <a:r>
            <a:rPr lang="fr-FR" sz="1800" kern="1200" dirty="0" err="1"/>
            <a:t>name</a:t>
          </a:r>
          <a:r>
            <a:rPr lang="fr-FR" sz="1800" kern="1200" dirty="0"/>
            <a:t> and </a:t>
          </a:r>
          <a:r>
            <a:rPr lang="fr-FR" sz="1800" kern="1200" dirty="0" err="1"/>
            <a:t>shame</a:t>
          </a:r>
          <a:r>
            <a:rPr lang="fr-FR" sz="1800" kern="1200" dirty="0"/>
            <a:t> »: </a:t>
          </a:r>
          <a:r>
            <a:rPr lang="fr-FR" sz="1800" kern="1200" dirty="0" err="1"/>
            <a:t>publicly</a:t>
          </a:r>
          <a:r>
            <a:rPr lang="fr-FR" sz="1800" kern="1200" dirty="0"/>
            <a:t> </a:t>
          </a:r>
          <a:r>
            <a:rPr lang="fr-FR" sz="1800" kern="1200" dirty="0" err="1"/>
            <a:t>denounce</a:t>
          </a:r>
          <a:r>
            <a:rPr lang="fr-FR" sz="1800" kern="1200" dirty="0"/>
            <a:t> </a:t>
          </a:r>
          <a:r>
            <a:rPr lang="fr-FR" sz="1800" kern="1200" dirty="0" err="1"/>
            <a:t>cheaters</a:t>
          </a:r>
          <a:r>
            <a:rPr lang="fr-FR" sz="1800" kern="1200" dirty="0"/>
            <a:t> to </a:t>
          </a:r>
          <a:r>
            <a:rPr lang="fr-FR" sz="1800" kern="1200" dirty="0" err="1"/>
            <a:t>other</a:t>
          </a:r>
          <a:r>
            <a:rPr lang="fr-FR" sz="1800" kern="1200" dirty="0"/>
            <a:t> </a:t>
          </a:r>
          <a:r>
            <a:rPr lang="fr-FR" sz="1800" kern="1200" dirty="0" err="1"/>
            <a:t>citizens</a:t>
          </a:r>
          <a:r>
            <a:rPr lang="fr-FR" sz="1800" kern="1200" dirty="0"/>
            <a:t>, </a:t>
          </a:r>
          <a:r>
            <a:rPr lang="fr-FR" sz="1800" kern="1200" dirty="0" err="1"/>
            <a:t>make</a:t>
          </a:r>
          <a:r>
            <a:rPr lang="fr-FR" sz="1800" kern="1200" dirty="0"/>
            <a:t> sure </a:t>
          </a:r>
          <a:r>
            <a:rPr lang="fr-FR" sz="1800" kern="1200" dirty="0" err="1"/>
            <a:t>they</a:t>
          </a:r>
          <a:r>
            <a:rPr lang="fr-FR" sz="1800" kern="1200" dirty="0"/>
            <a:t> are </a:t>
          </a:r>
          <a:r>
            <a:rPr lang="fr-FR" sz="1800" kern="1200" dirty="0" err="1"/>
            <a:t>blacklisted</a:t>
          </a:r>
          <a:r>
            <a:rPr lang="fr-FR" sz="1800" kern="1200" dirty="0"/>
            <a:t> </a:t>
          </a:r>
          <a:r>
            <a:rPr lang="fr-FR" sz="1800" kern="1200" dirty="0" err="1"/>
            <a:t>from</a:t>
          </a:r>
          <a:r>
            <a:rPr lang="fr-FR" sz="1800" kern="1200" dirty="0"/>
            <a:t> </a:t>
          </a:r>
          <a:r>
            <a:rPr lang="fr-FR" sz="1800" kern="1200" dirty="0" err="1"/>
            <a:t>some</a:t>
          </a:r>
          <a:r>
            <a:rPr lang="fr-FR" sz="1800" kern="1200" dirty="0"/>
            <a:t> institutions.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- Prison sentences </a:t>
          </a:r>
          <a:r>
            <a:rPr lang="fr-FR" sz="1800" kern="1200" dirty="0" err="1"/>
            <a:t>that</a:t>
          </a:r>
          <a:r>
            <a:rPr lang="fr-FR" sz="1800" kern="1200" dirty="0"/>
            <a:t> have to </a:t>
          </a:r>
          <a:r>
            <a:rPr lang="fr-FR" sz="1800" kern="1200" dirty="0" err="1"/>
            <a:t>be</a:t>
          </a:r>
          <a:r>
            <a:rPr lang="fr-FR" sz="1800" kern="1200" dirty="0"/>
            <a:t> </a:t>
          </a:r>
          <a:r>
            <a:rPr lang="fr-FR" sz="1800" kern="1200" dirty="0" err="1"/>
            <a:t>executed</a:t>
          </a:r>
          <a:r>
            <a:rPr lang="fr-FR" sz="1800" kern="1200" dirty="0"/>
            <a:t>, no </a:t>
          </a:r>
          <a:r>
            <a:rPr lang="fr-FR" sz="1800" kern="1200" dirty="0" err="1"/>
            <a:t>threats</a:t>
          </a:r>
          <a:r>
            <a:rPr lang="fr-FR" sz="1800" kern="1200" dirty="0"/>
            <a:t> like in France, real </a:t>
          </a:r>
          <a:r>
            <a:rPr lang="fr-FR" sz="1800" kern="1200" dirty="0" err="1"/>
            <a:t>execution</a:t>
          </a:r>
          <a:r>
            <a:rPr lang="fr-FR" sz="1800" kern="1200" dirty="0"/>
            <a:t> of sentences. </a:t>
          </a:r>
          <a:endParaRPr lang="en-US" sz="1800" kern="1200" dirty="0"/>
        </a:p>
      </dsp:txBody>
      <dsp:txXfrm>
        <a:off x="0" y="1832555"/>
        <a:ext cx="5803231" cy="1829872"/>
      </dsp:txXfrm>
    </dsp:sp>
    <dsp:sp modelId="{F2A9B296-8C38-4982-B1A0-0F39DF452856}">
      <dsp:nvSpPr>
        <dsp:cNvPr id="0" name=""/>
        <dsp:cNvSpPr/>
      </dsp:nvSpPr>
      <dsp:spPr>
        <a:xfrm>
          <a:off x="0" y="3662427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2D4FA5-8F08-4FA1-B093-710368A80C52}">
      <dsp:nvSpPr>
        <dsp:cNvPr id="0" name=""/>
        <dsp:cNvSpPr/>
      </dsp:nvSpPr>
      <dsp:spPr>
        <a:xfrm>
          <a:off x="0" y="3662427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Education of young citizens concerning taxes, make it easier to pay taxes, give no excuses to fraudsters</a:t>
          </a:r>
          <a:endParaRPr lang="en-US" sz="1800" kern="1200"/>
        </a:p>
      </dsp:txBody>
      <dsp:txXfrm>
        <a:off x="0" y="3662427"/>
        <a:ext cx="5803231" cy="18298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B446-ACD2-43E2-B491-3AA44731A4DB}">
      <dsp:nvSpPr>
        <dsp:cNvPr id="0" name=""/>
        <dsp:cNvSpPr/>
      </dsp:nvSpPr>
      <dsp:spPr>
        <a:xfrm>
          <a:off x="0" y="94122"/>
          <a:ext cx="6651253" cy="16707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 err="1"/>
            <a:t>Companies</a:t>
          </a:r>
          <a:r>
            <a:rPr lang="fr-FR" sz="2400" kern="1200" dirty="0"/>
            <a:t> </a:t>
          </a:r>
          <a:r>
            <a:rPr lang="fr-FR" sz="2400" kern="1200" dirty="0" err="1"/>
            <a:t>avoiding</a:t>
          </a:r>
          <a:r>
            <a:rPr lang="fr-FR" sz="2400" kern="1200" dirty="0"/>
            <a:t> </a:t>
          </a:r>
          <a:r>
            <a:rPr lang="fr-FR" sz="2400" kern="1200" dirty="0" err="1"/>
            <a:t>Esscaland</a:t>
          </a:r>
          <a:r>
            <a:rPr lang="fr-FR" sz="2400" kern="1200" dirty="0"/>
            <a:t> </a:t>
          </a:r>
          <a:r>
            <a:rPr lang="fr-FR" sz="2400" kern="1200" dirty="0">
              <a:sym typeface="Wingdings" panose="05000000000000000000" pitchFamily="2" charset="2"/>
            </a:rPr>
            <a:t></a:t>
          </a:r>
          <a:r>
            <a:rPr lang="fr-FR" sz="2400" kern="1200" dirty="0"/>
            <a:t> </a:t>
          </a:r>
          <a:r>
            <a:rPr lang="fr-FR" sz="2400" kern="1200" dirty="0" err="1"/>
            <a:t>decrease</a:t>
          </a:r>
          <a:r>
            <a:rPr lang="fr-FR" sz="2400" kern="1200" dirty="0"/>
            <a:t> in </a:t>
          </a:r>
          <a:r>
            <a:rPr lang="fr-FR" sz="2400" kern="1200" dirty="0" err="1"/>
            <a:t>economic</a:t>
          </a:r>
          <a:r>
            <a:rPr lang="fr-FR" sz="2400" kern="1200" dirty="0"/>
            <a:t> </a:t>
          </a:r>
          <a:r>
            <a:rPr lang="fr-FR" sz="2400" kern="1200" dirty="0" err="1"/>
            <a:t>activity</a:t>
          </a:r>
          <a:r>
            <a:rPr lang="fr-FR" sz="2400" kern="1200" dirty="0"/>
            <a:t>.</a:t>
          </a:r>
          <a:endParaRPr lang="en-US" sz="2400" kern="1200" dirty="0"/>
        </a:p>
      </dsp:txBody>
      <dsp:txXfrm>
        <a:off x="81560" y="175682"/>
        <a:ext cx="6488133" cy="1507639"/>
      </dsp:txXfrm>
    </dsp:sp>
    <dsp:sp modelId="{0F175CD6-D83C-4D67-9F1A-78A693866EA8}">
      <dsp:nvSpPr>
        <dsp:cNvPr id="0" name=""/>
        <dsp:cNvSpPr/>
      </dsp:nvSpPr>
      <dsp:spPr>
        <a:xfrm>
          <a:off x="0" y="1834002"/>
          <a:ext cx="6651253" cy="1670759"/>
        </a:xfrm>
        <a:prstGeom prst="roundRect">
          <a:avLst/>
        </a:prstGeom>
        <a:solidFill>
          <a:schemeClr val="accent5">
            <a:hueOff val="-752013"/>
            <a:satOff val="-762"/>
            <a:lumOff val="-3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Departure of some big fortunes in countries less careful towards taxation.</a:t>
          </a:r>
          <a:endParaRPr lang="en-US" sz="2400" kern="1200"/>
        </a:p>
      </dsp:txBody>
      <dsp:txXfrm>
        <a:off x="81560" y="1915562"/>
        <a:ext cx="6488133" cy="1507639"/>
      </dsp:txXfrm>
    </dsp:sp>
    <dsp:sp modelId="{B3AD89E2-514C-4D1A-92CE-80AE099845B1}">
      <dsp:nvSpPr>
        <dsp:cNvPr id="0" name=""/>
        <dsp:cNvSpPr/>
      </dsp:nvSpPr>
      <dsp:spPr>
        <a:xfrm>
          <a:off x="0" y="3573882"/>
          <a:ext cx="6651253" cy="1670759"/>
        </a:xfrm>
        <a:prstGeom prst="roundRect">
          <a:avLst/>
        </a:prstGeom>
        <a:solidFill>
          <a:schemeClr val="accent5">
            <a:hueOff val="-1504026"/>
            <a:satOff val="-1523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Possible discontent of a part of the population as their revenues &amp; tax informations would become more transparent.</a:t>
          </a:r>
          <a:endParaRPr lang="en-US" sz="2400" kern="1200"/>
        </a:p>
      </dsp:txBody>
      <dsp:txXfrm>
        <a:off x="81560" y="3655442"/>
        <a:ext cx="6488133" cy="1507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39:05.14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92 627,'838'-2,"941"5,-1466 2,426 62,-299-27,0-38,-238-3,1422-53,-627-39,341-29,-1150 107,1397-143,-766 22,38-6,-705 127,271 10,-385 5,-34 1,5-2,-1 2,0-1,0 1,0 1,10 2,-17-4,0 0,0 1,0-1,0 1,0-1,0 1,0 0,0-1,0 1,0 0,-1-1,1 1,0 0,0 0,-1 0,1 0,-1 0,1 0,-1-1,1 1,-1 1,1-1,-1 0,0 0,0 0,0 0,1 0,-1 0,0 0,0 0,-1 0,1 0,0 0,0 0,0 0,-1 1,1-1,0 0,-1 0,1 0,-1-1,1 1,-1 0,0 0,1 0,-1 0,0 0,-1 0,-5 9,-1-1,0-1,0 1,-1-1,0-1,0 0,-1 0,-14 8,-95 42,75-38,-18 14,2 2,-84 63,95-62,33-26,-2 0,1 0,-2-2,1 0,-1-1,0-1,0-1,-1 0,-37 3,-12-5,-107-7,55-1,-1370 3,770 4,716-2,-53 2,44 5,14-6,1 0,0 0,0 0,0 0,0 0,0-1,0 1,0 0,0 0,0-1,0 1,0-1,0 1,0-1,1 1,-1-1,2 1,80 25,2-3,124 18,-38-9,1035 294,-1029-260,-106-36,2-4,0-3,101 17,-169-39,40 4,-31-9,-13 4,-1-1,0 1,0-1,0 1,0-1,0 1,0-1,0 1,0-1,0 1,0-1,0 1,0-1,-1 1,1-1,0 1,0 0,0-1,-1 1,1-1,0 1,0 0,-1-1,1 1,0-1,-1 1,1 0,0 0,-1-1,0 1,-12-11,0 1,0 0,-1 2,-23-12,6 3,-604-297,561 286,0 4,-144-29,-157 2,249 36,9 2,202 10,-1 4,0 3,0 3,96 22,301 58,-64-16,-307-50,50 12,-130-21,-27-6,-12 0,-18 0,0-2,1-1,-44 0,33-2,-787 7,635-9,124-3,0-3,-94-22,19 3,-474-24,-10 51,245 3,-3297-4,3333-19,6-1,-1280 22,1384 8,-338 60,509-61,-336 38,317-37,0 3,1 4,-79 27,95-24,0-2,-105 13,72-22,-168-9,109-3,-4 3,1679 0,-1433-5,-1-3,145-32,-22 2,168-39,-137 23,249-23,-104 28,-192 21,216-4,56 35,194-4,-17-32,1562 60,-2095-24,1157 4,-694-10,-522 3,27-1,1 3,111 18,32 21,-183-33,-36-8,-1 0,0 0,1 0,-1 1,0-1,1 0,-1 0,0 0,1 0,-1 0,0 1,0-1,1 0,-1 0,0 0,0 1,1-1,-1 0,0 0,0 1,0-1,1 0,-1 1,0-1,0 0,0 1,0-1,0 0,0 0,0 1,0-1,0 0,0 1,0-1,0 0,0 1,0-1,0 0,0 1,0-1,0 0,0 1,0-1,-1 0,1 1,0-1,0 0,0 0,0 1,-1-1,1 0,0 0,0 1,-1-1,1 0,0 0,0 0,-1 1,1-1,-1 0,-21 12,-14 0,-1-2,0-2,-1-1,-59 2,23-1,-103 13,-296 41,328-43,77-11,1 2,-88 26,-7 5,40-11,-353 82,470-111,-157 26,-206 8,-462-37,346-54,323 30,-201-6,308 29,0-2,-78-17,-102-39,148 35,0 5,-169-21,180 38,5 1,1-3,-94-20,-218-39,76 43,-583 0,645 23,229-1,0 0,0 1,0 0,0 2,0-1,-23 9,32-9,0 0,0 1,0 0,1-1,-1 1,1 1,0-1,0 1,0-1,1 1,-1 0,1 1,0-1,0 1,0-1,1 1,0 0,-1 0,2 0,-3 8,1-3,1 0,0 0,1 0,0 0,1 0,0 0,1 0,0 0,0 0,1 0,0 0,5 12,-4-16,-1-1,1 0,0 0,0 0,1 0,-1-1,1 0,0 1,0-1,1 0,-1-1,1 1,0-1,0 0,0 0,0-1,1 1,-1-1,1 0,-1-1,1 1,10 0,50 4,1-3,83-7,-23 0,901 4,-933-5,153-27,63-4,-194 35,-62 2,0-2,0-3,105-20,221-67,29 8,-76 19,-277 52,1 3,88-2,120 13,-95 1,-35-6,155 7,-277-2,0 0,0 1,0 1,0 0,-1 1,20 11,75 48,1 1,-16-22,1-4,3-5,0-3,122 20,-142-31,-48-11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39:16.28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8516 418,'-20'0,"-468"-15,101-3,160 11,-166-34,156 12,-13-1,-261-17,-990 49,1391 3,-153 28,-68 4,239-31,-115 25,122-16,-145 8,-26-22,-293 10,-977 15,1035-29,390 1,-116 5,215-3,1 0,-1 0,0 0,0 0,0 0,0 1,1-1,-1 0,0 1,0-1,1 1,-1 0,0 0,1 0,-1 0,0 0,1 0,0 0,-1 0,1 0,0 1,-1-1,1 0,0 1,0-1,0 1,-1 2,2-1,0 0,0 0,1 0,-1 0,1 0,-1 0,1 0,0 0,0 0,1-1,-1 1,0 0,1-1,0 1,0-1,3 4,172 196,-170-192,0 0,-1 1,0-1,-1 1,-1 0,0 1,4 14,11 86,-16-85,1-1,1 0,15 44,-20-70,0 0,0 1,0-1,0 0,1 0,-1 1,0-1,0 0,0 0,0 1,1-1,-1 0,0 0,0 0,1 0,-1 1,0-1,0 0,1 0,-1 0,0 0,0 0,1 0,-1 0,0 0,1 1,-1-1,0 0,0 0,1 0,-1 0,0-1,1 1,-1 0,0 0,0 0,1 0,-1 0,0 0,0 0,1 0,-1-1,0 1,0 0,1 0,-1 0,0-1,0 1,0 0,1 0,-1 0,0-1,0 1,0 0,0 0,0-1,0 1,1 0,-1-1,0 1,0-1,16-26,-8 12,20-22,1 2,2 1,2 2,63-50,-36 32,-50 41,0 1,1 0,-1 1,1 0,1 1,-1 0,1 1,0 0,20-5,-24 9,0 0,0 0,1 0,-1 1,0 1,1-1,-1 1,0 1,0-1,0 1,0 1,0 0,0 0,-1 0,1 1,6 5,54 33,-16-7,1-3,110 48,83 1,-199-69,1-2,0-2,66 2,390-12,-185-1,-225-2,152-26,20-3,222 28,-322 8,-117-4,73-13,8-1,-25 12,-42 3,0-3,77-15,47-22,422-76,-415 88,160-16,-31 7,-196 19,137-2,82 27,-279 0,0 2,-1 4,71 21,-74-15,-33-11,0 2,-1 0,0 3,0 0,50 30,-68-34,1-2,0 0,0 0,1-1,0-1,22 6,83 6,-57-9,123 9,272-11,-241-7,-108 2,1-4,112-20,485-93,-449 64,-176 33,1 4,124-11,210 27,-183 2,-226-2,-1 0,1 0,0 1,-1-1,1 1,-1 0,0 1,1-1,-1 1,0 0,0 1,0-1,0 1,5 3,-7-3,0 0,-1 1,1-1,-1 1,1-1,-1 1,0 0,0 0,-1 0,1 0,-1 0,0 0,0 0,0 0,-1 1,0-1,1 0,-1 0,-1 6,1-4,-1 1,0-1,0 1,0-1,-1 0,0 0,0 1,0-1,-1-1,0 1,0 0,0-1,-1 1,-6 5,4-4,-2 0,1 0,-1-1,0-1,0 1,-1-1,1-1,-16 7,-3-3,0 0,-1-2,1-1,-1-1,-49 1,44-2,0 1,0 2,-57 18,55-14,0-1,0-2,-42 4,-231-11,138-2,-78-15,62 1,-595 11,442 7,-761-2,894 18,36-1,55-6,1 6,-208 56,12-1,279-66,0-2,0-1,0-1,0-2,-37-4,53 2,-1 0,1-2,1 0,-1 0,0-2,1 0,0 0,1-1,-1-1,1 0,1-1,-15-13,-36-35,1 2,3-2,-55-69,29 25,-150-138,219 226,-1 1,0 0,-1 2,0 0,0 1,-1 1,-22-7,-31-14,33 14,0 1,0 2,-1 2,-1 1,-63-4,-211 4,265 10,-635 2,1159 37,-459-38,133 24,198 60,-68-13,-216-61,0-3,1-2,89-2,185-27,-179 9,-100 6,91-22,-64 10,64-1,-103 16,86-19,-145 17,-22 1,-107 2,1 5,0 7,-243 47,339-46,0 2,1 2,0 2,-60 31,84-35,-1 0,1 1,1 1,1 1,0 0,0 1,2 1,0 1,1 1,-18 29,22-25,2 1,0 0,2 0,0 1,2 0,1 0,-2 35,-3 7,-43 172,34-173,3 0,3 0,-7 135,16-140,-2 0,-23 100,15-95,-10 131,26 14,-5 94,-14-202,8-68,-2 45,9-68,-1 0,0-1,0 1,-1-1,-1 0,0 0,0 0,-12 20,-3-2,-39 46,52-68,-25 28,12-13,0 0,-19 30,34-47,1 0,0 0,1 1,-1-1,1 1,0-1,0 1,0 0,1 0,0 0,0-1,1 1,0 0,0 0,0 0,2 10,-1-13,1 0,0 0,0 0,-1 0,2 0,-1-1,0 1,1 0,-1-1,1 0,-1 0,1 1,0-2,0 1,0 0,1 0,-1-1,0 0,0 0,1 0,-1 0,1 0,-1-1,7 1,7 1,-1-1,1-1,30-3,-40 2,0 0,0-1,0 1,0-1,-1 0,1-1,0 0,-1 0,0 0,0-1,0 0,0 0,0 0,-1-1,0 0,0 0,0-1,-1 1,0-1,0 0,0 0,0 0,3-9,2-12,0 0,-2-1,-1 0,4-48,0 5,143-1117,-121 868,13 122,0 0,-30 57,-8-264,-8 328,2 69,-2 0,1 0,-1 0,0 0,-1 0,1 1,-2-1,1 1,-1-1,0 1,-1 0,0 0,0 0,0 0,-1 1,-8-10,4 4,0 1,1-2,1 1,0-1,1 0,0-1,1 0,-5-19,7 19,-1 0,-1 0,-1 0,0 1,-1 0,0 0,0 1,-16-19,-41-55,45 62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39:18.57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212 1,'-7'0,"-7"0,-9 0,-5 0,-6 0,-2 0,-2 0,6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39:39.42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0,'271'96,"39"17,-247-87,1-3,125 28,-27-13,-95-20,0-3,135 12,328-26,-265-4,-2090 3,1795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44:22.722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773 445,'12'4,"0"-1,1 0,0 0,13 1,20 2,2194 421,-1624-319,4-64,525-57,-383 35,262-5,-663-19,-334-1,0-1,0-1,-1-2,0 0,0-2,0 0,35-20,-29 15,92-38,-59 27,-1-2,100-61,-139 72,-1-1,-1-1,34-35,-47 42,-1 0,-1 0,0-1,-1 0,0 0,0-1,-1 0,-1 0,6-25,-8 28,-1-1,-1 1,0-1,0 0,-1 1,0-1,-1 0,0 1,-1-1,0 1,-1 0,0-1,-5-10,1 7,0 1,-1-1,-1 1,0 1,0-1,-2 2,1-1,-15-10,-9-5,-2 2,0 2,-1 1,-2 2,-62-23,53 26,-1 2,0 2,-80-9,-152-1,-594 13,578 13,-1461 77,1095-38,580-37,-193 10,-294 55,351-34,-336 11,-225-45,382-5,-445 3,831 0,6-1,1 1,-1 0,1 0,0 0,-1 0,1 1,-1 0,1 0,0 1,-1-1,1 1,0 0,-5 4,10-5,0 0,1 0,-1 0,0 0,1 0,-1 0,1 0,-1 0,1 0,0 0,-1-1,1 1,0 0,0 0,0 0,-1-1,1 1,0-1,0 1,0-1,0 1,0-1,0 1,0-1,0 0,2 1,33 15,-16-9,1-2,0 0,0-1,40 2,89-7,-73-1,-17 3,0 3,1 2,75 19,104 12,15 4,-195-29,1-2,69 0,125-7,-136-4,1173-1,-1249 1,0-3,-1-1,71-18,117-50,-74 22,328-71,-242 66,-127 30,2 5,189-9,-230 23,136-31,15-3,42 23,336 18,-399 17,302 62,-341-41,-1 7,166 69,-243-77,116 68,72 64,-174-105,21 2,-124-66,0 0,0 0,0 0,0 0,0 0,-1 0,1 0,0 0,0 1,0-1,0 0,0 0,0 0,0 0,0 0,-1 0,1 0,0 0,0 1,0-1,0 0,0 0,0 0,0 0,0 0,0 0,0 1,0-1,0 0,0 0,0 0,0 0,0 0,0 1,0-1,0 0,0 0,0 0,0 0,0 0,0 1,0-1,0 0,0 0,0 0,0 0,0 0,1 0,-1 0,0 1,0-1,0 0,0 0,0 0,0 0,0 0,1 0,-1 0,0 0,0 0,0 0,0 0,1 0,-23 3,-28-3,-35-13,0-4,-93-31,49 4,-144-70,-42-16,191 86,-184-57,252 86,-1 3,0 3,-97-4,-187-5,-31 1,198 15,-412 6,122 49,82-5,104-35,-196 21,203 22,112-20,-82 0,-44 10,73 23,154-46,-2-3,0-3,-68 11,71-21,-90 24,-286 78,359-88,-1-4,-1-3,0-3,-1-3,-77-3,-708-10,602 5,254 0,-1 1,1-1,-1 0,0 0,1-1,-1 0,1 0,-1 0,1-1,0 0,-8-4,13 6,0-1,0 1,1-1,-1 1,1-1,-1 0,0 1,1-1,-1 0,1 1,-1-1,1 0,0 0,-1 1,1-1,0 0,0 0,-1 0,1 1,0-1,0 0,0 0,0 0,0 0,0 0,0 1,0-1,1 0,-1 0,0 0,0 1,1-1,-1 0,0 0,1 0,-1 1,1-1,-1 0,1 1,-1-1,1 0,-1 1,1-1,0 1,-1-1,1 1,0-1,0 1,0-1,44-28,-40 27,48-25,1 2,92-27,118-18,-193 55,0 3,1 3,0 3,89 5,955 6,-608-7,-366-3,1-6,200-41,-270 35,-42 9,0 1,0 2,35-2,674 4,-356 7,-261-1,166 27,116 44,-349-63,37 3,144 4,-194-16,162 13,64 2,908-14,-609-5,-340-18,-62 3,-140 13,-35-3,-53-6,-128-9,-1 7,0 9,-280 27,299 4,-218 60,262-54,69-21,1-3,-1-3,-1-2,-95-9,118 5,-489-49,398 28,0-4,-132-48,-145-40,315 98,0 5,-150-3,-890 19,1076-4,0 2,0 3,1 2,0 2,0 3,-92 33,128-39,-16 8,-1-1,0-2,-64 12,80-19,15 1,25 9,46 8,-24-13,0-1,1-3,66 0,-10 0,158 30,-58-1,17 2,-175-30,0 2,74 24,-8-2,-37-15,1-4,-1-3,121-3,-132-2,75 11,36 3,545-15,-368-4,-313 0,72-13,3 0,424 9,-297 8,730-2,-952 1,32-1,-46 0,0 0,0 0,0 0,0 0,0 0,0 0,0-1,0 1,-1-1,1 0,0 1,0-1,-1 0,1 0,2-2,-5 3,1-1,0 0,-1 0,1 0,-1 0,0 0,1 1,-1-1,0 0,1 1,-1-1,0 0,0 1,1-1,-1 1,0-1,0 1,0-1,0 1,0 0,0-1,0 1,-1 0,-35-15,0 1,-1 3,-1 1,-40-6,-167-9,169 23,42 2,0-1,0-2,-52-12,-271-100,288 92,-81-37,22 7,73 32,17 5,-1 1,-1 2,0 2,-81-10,76 16,0-2,-46-14,-66-10,-308 22,272 12,78-4,-131 3,213 3,0 1,1 2,0 1,0 2,-53 26,63-27,0 1,2 1,-1 1,-27 23,42-30,0 1,0-1,1 1,0 0,0 1,1-1,0 1,0 0,1 0,0 1,0-1,1 1,0 0,1 0,-2 10,1-2,2 0,0 0,2 35,-1-49,1 1,-1 0,1-1,0 1,0-1,0 1,0-1,1 1,-1-1,1 0,0 0,0 0,0 0,1 0,-1 0,1 0,-1-1,1 1,0-1,0 0,0 0,0 0,0 0,7 2,38 9,1-2,88 9,-34-7,-4 1,0-5,0-4,129-11,-188 1,1-2,46-14,-41 9,49-7,-70 16,513-42,-361 49,-61-1,170-15,-65-29,-88 13,3-1,73-11,-207 38,-11 0,-30-6,-54-5,3-2,-135-41,211 53,-14-3,0 1,0 2,-56 0,50 3,1-2,-45-7,-62-12,117 19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44:50.40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146 225,'56'3,"-1"3,77 17,-15-2,12 0,-48-5,1-5,94 2,10-17,186 6,-141 34,-166-22,1-3,83 3,798-14,-419-2,-252-17,-41 1,765 15,-521 5,238-58,-30 0,-71 59,-571-6,0-1,0-3,51-13,74-11,67 16,-31 4,381-9,-519 17,82-13,42-3,214-17,-44 2,160 29,119-7,748-12,-945 26,1849-2,-2276 1,0 0,0 1,0 0,-1 2,1 0,-1 1,1 0,22 12,-33-14,0 1,-1-1,1 1,-1 0,0 0,0 1,0 0,0 0,-1 0,6 9,-8-10,0 0,0 0,0 1,-1-1,0 0,0 1,0-1,0 1,-1 0,1-1,-1 1,0-1,-1 1,1 0,-1-1,-2 9,1-7,0 0,0 1,-1-1,0 0,0-1,0 1,0 0,-1-1,0 0,-1 0,1 0,-1 0,1-1,-2 0,1 0,0 0,-1 0,1-1,-1 0,0 0,0-1,-1 1,1-1,-9 1,-12 1,0-1,-1-1,0-1,-44-5,14 1,-512 0,360 4,142-4,-75-13,-63-3,198 19,-318-13,-585-47,-98 61,950 2,0 3,0 3,-75 20,6 0,-19-8,-183 3,107-11,33 3,-432 19,-1489-38,1165 4,367-36,195 6,-125 21,122 5,-472-28,-147 27,663 5,270-5,0-3,-143-34,77 13,-77-4,-302-7,-212 39,399 3,378-1,77 14,-39-4,1502 137,-729-141,-506-11,0 5,341-5,-480-15,47 0,8-1,42 0,-263 16,-1-1,1-2,56-16,-47 9,94-8,71 4,242-7,-418 24,0-1,0-2,0-2,53-13,-95 15,-14 0,-17 0,-44 1,-204-10,-833-14,806 28,-1880-1,2091 2,0 4,1 4,-113 28,-257 97,83-28,-68 25,324-88,-138 46,225-82,-54 6,53-10,-61 17,-317 143,280-107,20-19,114-39,-1 0,1 0,0 0,0 0,0 0,0 0,0 0,0 0,-1 0,1 0,0 0,0 0,0 0,0 0,0 0,0 0,0 0,0 0,-1 0,1 0,0 1,0-1,0 0,0 0,0 0,0 0,0 0,0 0,0 0,0 1,0-1,0 0,0 0,0 0,0 0,-1 0,1 0,0 1,0-1,0 0,1 0,-1 0,0 0,0 0,0 0,0 1,0-1,0 0,0 0,0 0,0 0,0 0,0 0,0 0,0 0,0 1,0-1,1 0,-1 0,0 0,0 0,0 0,0 0,0 0,0 0,0 0,1 0,-1 0,0 0,17 8,23 4,57-2,0-5,110-7,-71 0,960 1,-1032-2,0-3,78-18,10-1,-6 5,155-15,-133 23,303-11,1708 22,-1025 3,-912 0,271-5,-264-14,51-2,-255 18,574 2,-542 7,0 4,137 39,-131-28,1-4,90 9,57-15,44 5,378-3,-419-18,712 3,-898-2,81-15,-76 9,60-3,-49 13,-46-1,0 0,0-1,0-1,0 0,0-1,18-5,-34 6,1 0,-1-1,0 1,0 0,0-1,0 1,0-1,0 0,0 0,0 1,-1-1,1 0,0 0,-1-1,0 1,0 0,0 0,0-1,0 1,0-1,0 1,-1-1,1 1,-1-1,0 1,0-1,0 1,0-1,0 1,0-1,-1 0,1 1,-2-3,-1-9,0 1,-2 0,1 0,-13-23,-12-14,-1 2,-3 1,-2 2,-2 1,-48-45,63 69,0 1,-1 1,-1 0,0 2,-31-15,35 22,1 1,-1 1,0 1,-1 1,1 0,-1 2,-41-2,59 4,-8 1,-1-1,0 2,0 0,1 0,-21 5,28-5,1 1,0-1,0 1,0-1,0 1,0 0,1 0,-1 1,0-1,1 0,0 1,-1-1,1 1,0 0,0 0,1 0,-1 0,1 0,-1 0,1 1,0-1,0 0,0 1,0 3,-1 9,0 1,1-1,1 0,1 1,4 28,23 81,-6-36,-1 51,9 39,-28-175,-1-1,1 1,0-1,0 0,1 0,-1 0,1 0,0 0,0 0,0-1,0 1,1-1,0 0,-1 0,1 0,0 0,0-1,1 0,-1 0,0 0,1 0,0-1,-1 1,1-1,8 0,12 2,0-1,1-1,44-5,-31 1,-27 3,1 0,-1-2,0 1,0-2,0 0,0 0,15-7,-22 8,-1 0,0-1,0 0,0 0,0 0,0 0,-1-1,1 1,-1-1,0 0,0 0,-1 0,1-1,-1 1,0 0,0-1,0 0,-1 1,1-1,-1 0,0-5,4-37,-3 0,-2 0,-9-76,8 110,0 0,-1 0,-1-1,1 1,-2 0,0 1,0-1,-2 1,1 0,-1 0,-1 0,-13-17,13 22,1 0,-1 0,0 1,0 0,-1 0,0 1,0 0,0 0,-1 1,0 0,1 0,-1 1,-1 0,1 1,0 0,0 1,-11-1,-262 2,117 4,154-3,0 0,0 0,1 1,-1 0,1 0,-1 1,1 1,-18 9,1 2,-43 32,48-30,-1-2,-47 25,42-27,-14 6,-1-2,-80 23,0-8,81-19,-1-2,0-1,-70 5,-122-11,-104 7,10 34,195-23,-238 10,-2932-36,2526 22,-53 1,-636 3,521-7,1008-4,-12 0,1708 407,-1676-396,0-3,165 16,472-31,-412-8,1712 2,-877-61,-817 37,843-119,-758 86,418-41,-539 68,-93 17,197 10,-230 6,224-1,599 4,-681 9,512 90,-705-88,0-5,169-6,-155-4,202-28,-18-17,-282 39,-1-2,0-1,46-22,-47 19,1 1,1 0,40-8,-9 8,-1-3,59-22,-76 21,204-72,-182 68,125-21,-108 33,-54 5,-46 4,-905 135,707-88,113-23,0-5,-177 14,-286-36,221-3,-522 4,810-4,0-2,0-3,-101-28,97 20,-1 2,-119-10,119 24,30 1,0-1,0-2,-64-13,-103-50,144 44,-1 2,0 3,-2 3,-102-12,123 23,0-1,-67-17,103 20,0 1,1-1,-1 0,0 1,1-1,-1-1,1 1,0 0,-1 0,1-1,0 1,0-1,0 0,0 0,0 0,0 0,0 0,1 0,-1 0,1-1,-1 1,1 0,0-1,0 1,0-1,0 0,1 1,-1-1,1 0,0 1,-1-1,1 0,0 1,1-1,-1 0,0 0,2-3,-1 1,1-1,0 1,0 0,1 0,0 1,0-1,0 0,0 1,0 0,1 0,0 0,0 0,0 0,1 1,-1 0,1 0,9-5,13-1,0 1,1 2,0 1,0 1,1 1,43 1,73-9,67-30,61-9,-178 34,-1-4,124-44,172-87,-213 79,-128 54,0 2,2 2,0 2,0 3,0 2,1 2,73 2,-62 2,-38 0,0 0,0 2,0 1,41 8,-62-9,0 1,0-1,0 1,-1 0,1 0,0 0,-1 1,0-1,1 1,-1 0,0 0,0 0,-1 0,1 1,-1-1,0 1,0 0,0-1,0 1,0 0,-1 0,0 0,0 0,0 0,1 7,0 10,-1 0,-1 0,-4 42,1-26,1 40,3-40,-7 50,5-82,0 0,0 0,-1 0,1-1,-1 1,0 0,-1-1,1 0,-1 0,1 1,-1-1,-1-1,1 1,0 0,-1-1,0 0,0 0,0 0,0 0,0-1,0 1,-1-1,1 0,-1 0,0-1,0 0,-7 2,-11 1,-1-2,0 0,0-1,-34-4,31 2,-1056-8,631 12,-134 8,430 0,-268 53,-16 27,325-71,-217 8,-122-30,186-2,215 4,-40 1,-183-23,-138-41,-5 35,191 11,22 0,-716 15,445 4,-130 41,363-18,-617 17,-7-40,445-4,381 7,41-5,1 1,0-1,0 0,-1 0,1 0,0 0,0 1,0-1,-1 0,1 0,0 1,0-1,0 0,0 0,0 1,-1-1,1 0,0 1,0-1,0 0,0 0,0 1,0-1,0 0,0 1,0-1,0 0,0 0,0 1,0-1,0 0,1 1,-1-1,0 0,0 0,0 1,0-1,0 0,1 0,-1 1,0-1,0 0,0 0,1 0,-1 1,0-1,0 0,1 0,-1 0,0 0,0 0,1 0,-1 1,1-1,10 6,1 0,0 0,25 8,143 36,-127-39,0 3,-2 3,0 1,95 50,-116-50,33 22,1-4,2-2,90 33,-117-53,1-2,1-2,0-2,0-2,64 3,-43-9,268-4,-303 0,0 0,0-1,0-2,30-12,5-1,279-73,457-64,370 49,192 76,9 35,-591 0,-190-3,572 3,-11 31,-686-5,269 10,1221-28,-1320-14,1325 3,-1792-8,171-30,-126 12,262-64,-168 26,-31 18,2 13,335 1,-581 32,0-2,0 0,-1-3,58-14,-87 19,0 0,0 0,0 0,0 0,0 0,0 0,-1-1,1 1,0 0,0 0,0 0,0 0,0 0,0 0,0 0,0 0,0 0,0 0,0 0,-1 0,1 0,0 0,0 0,0 0,0-1,0 1,0 0,0 0,0 0,0 0,0 0,0 0,0 0,0 0,0 0,0 0,0-1,0 1,0 0,0 0,0 0,0 0,0 0,0 0,-17-2,-926 0,455 5,-1850-3,1977-17,90 1,-972 10,693 9,124-3,2014 0,-1362-20,-150 10,80 1,241 11,585-4,-115-29,-161-18,141 20,-690 29,-108 1,90 13,-116-10,-1 1,1 1,-1 1,0 0,0 2,22 13,-39-18,0 0,1 1,-2-1,1 1,-1 0,1 1,-2-1,1 1,0 0,-1 0,0 0,-1 0,1 1,-1-1,0 1,-1-1,0 1,0 0,0-1,-1 1,0 0,-1 13,0-6,-1 0,0-1,0 1,-1 0,-1-1,-1 0,0 0,0 0,-1 0,-10 14,5-13,-1-2,0 1,-1-2,0 0,-1 0,0-1,0-1,-27 12,-34 24,51-27,1 1,-21 24,30-28,-2 0,0-1,0 0,-1-2,-35 20,-1-5,1 3,1 2,-50 41,55-40,-1-2,-94 44,-116 28,215-90,-1-2,0-2,-80 7,-135-11,86-4,80 6,-96 20,-78 6,-549-28,424-8,-1436 3,1807-1,0-1,0 0,0-2,0-1,1 0,-1-1,-21-11,-128-71,120 60,-194-113,205 122,28 15,0-1,1 0,-1 0,1-1,-13-10,20 14,0 0,0 0,0-1,0 1,1 0,-1-1,1 1,0-1,0 1,0-1,0 1,0-1,0 0,1 1,-1-1,1 0,0 0,0 0,0 1,0-1,0 0,1 0,-1 1,1-1,0 0,1-4,0 4,0 0,0 0,0 0,0 0,0 1,1-1,-1 1,1-1,0 1,0 0,0 0,0 0,0 1,0-1,0 0,0 1,1 0,-1 0,1 0,-1 0,5 0,13-2,-1 1,29 0,-38 2,397 3,-120 0,196 35,18-1,-454-37,506-24,-345-2,216-23,4 33,-393 15,1-3,0-1,-1-2,0-1,39-14,21-5,489-90,10 32,-140 21,-295 47,266 8,-349 10,-94-1,-489-21,324 0,-710-51,-645 73,570 2,663 16,-5 1,-776-22,1077 2,-1 0,1 0,-1 1,1 0,-1 1,1 0,0 0,0 1,0 0,-9 4,13-4,1 0,-1 0,0 0,1 0,-1 0,1 1,0 0,0 0,0 0,1 0,0 0,-1 0,1 1,1-1,-1 1,1-1,0 1,0 0,-1 6,-1 14,0 0,2 0,1 0,0 1,2-1,1 0,9 32,-11-51,1-1,1 0,-1 0,1 1,0-2,0 1,0 0,1-1,0 1,0-1,0 0,0 0,0-1,1 1,0-1,0 0,0 0,6 2,7 1,0 0,0-1,0-2,24 3,35 8,20 14,-25-7,78 13,-127-29,0 2,1 0,28 13,-32-11,0-1,1-2,0 0,33 6,21-1,90 26,-89-18,86 11,566-13,-460-20,2642 3,-2867-2,1-2,-1-2,0-2,42-13,55-30,10-3,-145 53,0-1,-1 0,1 0,-1-1,1 1,-1-1,0 0,0 0,0-1,-1 1,1-1,-1 1,0-1,0 0,0 0,0-1,-1 1,0-1,0 1,0-1,0 0,-1 1,1-1,-1 0,-1 0,1-8,1-11,-1 0,-1-1,-2 1,-4-27,4 44,0-1,-1 1,0 0,0 0,0 0,-1 1,0-1,-1 1,1 0,-1 0,0 0,-1 1,1 0,-1 0,0 0,0 1,-9-5,-5-3,0 1,-1 0,0 2,-33-10,30 13,-1 0,0 2,-1 1,1 1,0 1,-1 1,1 1,-1 1,-36 9,46-5,0 1,1 1,0 0,1 0,0 2,0 0,-13 13,-26 18,-28 12,-2-3,-2-4,-3-3,-134 45,181-77,0-1,-1-2,0-2,-1-2,-50-1,56-2,-112 14,-16 0,174-15,1-1,-1 0,0 0,0-1,0 0,0 0,15-8,-23 10,1-1,0 0,-1 0,1 0,-1 0,1 0,-1-1,0 1,1 0,-1-1,0 1,0-1,0 1,0-1,0 0,0 1,0-1,0-3,-1 3,0 0,0-1,0 1,0-1,-1 1,1 0,-1-1,0 1,0 0,1-1,-2 1,1 0,0 0,0 0,-1 0,1 0,-1 0,-2-2,-2-2,-1 0,0 1,0 0,0 0,0 0,-1 1,0 0,0 1,0 0,0 0,0 1,0 0,-1 0,-9 0,-20-2,-69 3,89 1,-21 1,-31 1,-135-15,39-3,-301 8,266 10,77 4,-143 24,-28 4,104-31,-35 2,166 3,-60 16,-50 6,-24-19,-68 8,184-8,-82 16,108-19,1-1,-1-3,0-3,-61-5,1 2,72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6T08:44:57.190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817 0,'1'63,"1"-33,-2 1,0 0,-2 0,-2-1,-1 1,-16 55,17-73,-5 7,2 1,0 1,-6 36,12-53,0 0,1 0,0 1,0-1,0 0,0 0,1 0,0 0,0 0,0 0,1 0,0 0,0 0,0 0,0-1,1 1,0-1,0 0,0 0,0 0,6 6,15 7,0 0,1-1,47 22,-47-26,0 1,-1 1,0 1,32 26,-21-8,-8-6,2-1,1-1,1-2,44 26,20 8,-72-41,0-2,1 0,1-1,0-2,42 14,49 9,-79-22,-1-1,2-1,0-2,66 4,-86-12,-1 0,1 0,-1 1,26 6,-40-7,-1 0,1 1,-1 0,1-1,0 1,-1 0,0 0,1 0,-1 1,0-1,1 1,-1-1,0 1,0 0,0-1,0 1,-1 0,1 0,0 1,-1-1,1 0,-1 0,0 1,0-1,0 1,0-1,0 1,-1 0,2 4,-3-4,1 1,-1-1,0 0,0 0,0 0,-1 0,1 0,0 0,-1 0,0 0,0 0,0-1,0 1,0-1,-1 1,1-1,-1 0,1 0,-1 0,-5 3,-63 31,67-35,-41 18,-2-2,-1-2,0-2,0-2,-1-2,0-3,-78 2,71-8,1-2,-1-2,-105-23,-545-184,676 201,1-2,0 0,0-2,1-1,1-2,1 0,0-2,2 0,0-2,1-1,-30-36,7 4,25 31,-36-52,51 64,0 0,0 0,2 0,-1 0,1-1,1 0,0 0,-2-20,1-29,7-93,1 50,-4 96,0-1,0 1,1 0,1 0,-1 0,1 0,0 0,1 0,0 0,6-11,-6 15,-1 1,2-1,-1 1,0-1,1 1,-1 0,1 0,0 1,0-1,0 1,0 0,1 0,-1 0,0 0,1 1,0 0,-1 0,1 0,8 0,47-3,-1 4,82 8,-113-4,1 1,-2 2,1 0,50 23,-27-7,71 46,-55-23,97 87,-147-118,97 98,-87-82,2-1,2-2,0-1,37 24,4-5,-35-20,1-2,1-1,1-2,75 26,138 19,-98-19,-143-45,0 1,0 1,-1 0,0 1,0 0,0 0,0 1,10 8,-19-12,0 0,1 0,-1 0,0 0,0 0,-1 1,1-1,0 0,-1 1,1 0,-1-1,0 1,0 0,0-1,0 1,-1 0,1 0,-1 0,1 0,-1 0,0 0,0 0,-1 0,1-1,0 1,-1 0,0 0,0 0,0 0,0-1,0 1,0 0,-1-1,1 1,-1-1,0 0,0 1,-3 3,-2 0,0 1,0-1,-1 0,0 0,0-1,0 0,-1 0,1-1,-1 0,0-1,0 0,-1 0,1-1,-1 0,1-1,-11 1,-13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0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2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80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0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7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8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9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4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8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5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1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ustomXml" Target="../ink/ink2.xm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customXml" Target="../ink/ink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25B0321-2DDD-48AB-B8D3-8B9807CA71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39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82F4B66-4CF9-4D58-A856-843C12BFB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/>
          </a:bodyPr>
          <a:lstStyle/>
          <a:p>
            <a:r>
              <a:rPr lang="fr-FR" sz="4400"/>
              <a:t>Tax Evasion </a:t>
            </a:r>
          </a:p>
        </p:txBody>
      </p:sp>
    </p:spTree>
    <p:extLst>
      <p:ext uri="{BB962C8B-B14F-4D97-AF65-F5344CB8AC3E}">
        <p14:creationId xmlns:p14="http://schemas.microsoft.com/office/powerpoint/2010/main" val="557039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70828-E616-4355-9C8A-A1065032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55161C6-1218-4EAF-A9E9-A319CFD76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47" y="2116753"/>
            <a:ext cx="4088106" cy="2781653"/>
          </a:xfrm>
          <a:custGeom>
            <a:avLst/>
            <a:gdLst>
              <a:gd name="connsiteX0" fmla="*/ 3362388 w 6230568"/>
              <a:gd name="connsiteY0" fmla="*/ 861 h 4239440"/>
              <a:gd name="connsiteX1" fmla="*/ 4026621 w 6230568"/>
              <a:gd name="connsiteY1" fmla="*/ 15392 h 4239440"/>
              <a:gd name="connsiteX2" fmla="*/ 5114556 w 6230568"/>
              <a:gd name="connsiteY2" fmla="*/ 34130 h 4239440"/>
              <a:gd name="connsiteX3" fmla="*/ 5776495 w 6230568"/>
              <a:gd name="connsiteY3" fmla="*/ 112905 h 4239440"/>
              <a:gd name="connsiteX4" fmla="*/ 5862918 w 6230568"/>
              <a:gd name="connsiteY4" fmla="*/ 141585 h 4239440"/>
              <a:gd name="connsiteX5" fmla="*/ 5840738 w 6230568"/>
              <a:gd name="connsiteY5" fmla="*/ 200475 h 4239440"/>
              <a:gd name="connsiteX6" fmla="*/ 5691219 w 6230568"/>
              <a:gd name="connsiteY6" fmla="*/ 216153 h 4239440"/>
              <a:gd name="connsiteX7" fmla="*/ 5773053 w 6230568"/>
              <a:gd name="connsiteY7" fmla="*/ 260130 h 4239440"/>
              <a:gd name="connsiteX8" fmla="*/ 5593324 w 6230568"/>
              <a:gd name="connsiteY8" fmla="*/ 293781 h 4239440"/>
              <a:gd name="connsiteX9" fmla="*/ 5617033 w 6230568"/>
              <a:gd name="connsiteY9" fmla="*/ 317108 h 4239440"/>
              <a:gd name="connsiteX10" fmla="*/ 5641124 w 6230568"/>
              <a:gd name="connsiteY10" fmla="*/ 339287 h 4239440"/>
              <a:gd name="connsiteX11" fmla="*/ 5299256 w 6230568"/>
              <a:gd name="connsiteY11" fmla="*/ 396265 h 4239440"/>
              <a:gd name="connsiteX12" fmla="*/ 5703073 w 6230568"/>
              <a:gd name="connsiteY12" fmla="*/ 500661 h 4239440"/>
              <a:gd name="connsiteX13" fmla="*/ 5629652 w 6230568"/>
              <a:gd name="connsiteY13" fmla="*/ 556874 h 4239440"/>
              <a:gd name="connsiteX14" fmla="*/ 5862918 w 6230568"/>
              <a:gd name="connsiteY14" fmla="*/ 645591 h 4239440"/>
              <a:gd name="connsiteX15" fmla="*/ 6052207 w 6230568"/>
              <a:gd name="connsiteY15" fmla="*/ 756106 h 4239440"/>
              <a:gd name="connsiteX16" fmla="*/ 6158515 w 6230568"/>
              <a:gd name="connsiteY16" fmla="*/ 901419 h 4239440"/>
              <a:gd name="connsiteX17" fmla="*/ 6195990 w 6230568"/>
              <a:gd name="connsiteY17" fmla="*/ 966427 h 4239440"/>
              <a:gd name="connsiteX18" fmla="*/ 6229642 w 6230568"/>
              <a:gd name="connsiteY18" fmla="*/ 1034878 h 4239440"/>
              <a:gd name="connsiteX19" fmla="*/ 6171516 w 6230568"/>
              <a:gd name="connsiteY19" fmla="*/ 1102946 h 4239440"/>
              <a:gd name="connsiteX20" fmla="*/ 6133659 w 6230568"/>
              <a:gd name="connsiteY20" fmla="*/ 1185545 h 4239440"/>
              <a:gd name="connsiteX21" fmla="*/ 6168458 w 6230568"/>
              <a:gd name="connsiteY21" fmla="*/ 1234110 h 4239440"/>
              <a:gd name="connsiteX22" fmla="*/ 6169222 w 6230568"/>
              <a:gd name="connsiteY22" fmla="*/ 1342712 h 4239440"/>
              <a:gd name="connsiteX23" fmla="*/ 6145131 w 6230568"/>
              <a:gd name="connsiteY23" fmla="*/ 1393954 h 4239440"/>
              <a:gd name="connsiteX24" fmla="*/ 6071709 w 6230568"/>
              <a:gd name="connsiteY24" fmla="*/ 1505233 h 4239440"/>
              <a:gd name="connsiteX25" fmla="*/ 6009378 w 6230568"/>
              <a:gd name="connsiteY25" fmla="*/ 1530089 h 4239440"/>
              <a:gd name="connsiteX26" fmla="*/ 6015879 w 6230568"/>
              <a:gd name="connsiteY26" fmla="*/ 1979030 h 4239440"/>
              <a:gd name="connsiteX27" fmla="*/ 6061385 w 6230568"/>
              <a:gd name="connsiteY27" fmla="*/ 2196234 h 4239440"/>
              <a:gd name="connsiteX28" fmla="*/ 6029263 w 6230568"/>
              <a:gd name="connsiteY28" fmla="*/ 2440972 h 4239440"/>
              <a:gd name="connsiteX29" fmla="*/ 6135571 w 6230568"/>
              <a:gd name="connsiteY29" fmla="*/ 2621848 h 4239440"/>
              <a:gd name="connsiteX30" fmla="*/ 6091594 w 6230568"/>
              <a:gd name="connsiteY30" fmla="*/ 2691446 h 4239440"/>
              <a:gd name="connsiteX31" fmla="*/ 6215493 w 6230568"/>
              <a:gd name="connsiteY31" fmla="*/ 2769456 h 4239440"/>
              <a:gd name="connsiteX32" fmla="*/ 6100389 w 6230568"/>
              <a:gd name="connsiteY32" fmla="*/ 2880352 h 4239440"/>
              <a:gd name="connsiteX33" fmla="*/ 5909953 w 6230568"/>
              <a:gd name="connsiteY33" fmla="*/ 3053963 h 4239440"/>
              <a:gd name="connsiteX34" fmla="*/ 5741696 w 6230568"/>
              <a:gd name="connsiteY34" fmla="*/ 3798118 h 4239440"/>
              <a:gd name="connsiteX35" fmla="*/ 5493899 w 6230568"/>
              <a:gd name="connsiteY35" fmla="*/ 4026795 h 4239440"/>
              <a:gd name="connsiteX36" fmla="*/ 3773471 w 6230568"/>
              <a:gd name="connsiteY36" fmla="*/ 4239028 h 4239440"/>
              <a:gd name="connsiteX37" fmla="*/ 2569285 w 6230568"/>
              <a:gd name="connsiteY37" fmla="*/ 4103275 h 4239440"/>
              <a:gd name="connsiteX38" fmla="*/ 2693948 w 6230568"/>
              <a:gd name="connsiteY38" fmla="*/ 4061593 h 4239440"/>
              <a:gd name="connsiteX39" fmla="*/ 2588788 w 6230568"/>
              <a:gd name="connsiteY39" fmla="*/ 4062358 h 4239440"/>
              <a:gd name="connsiteX40" fmla="*/ 2300073 w 6230568"/>
              <a:gd name="connsiteY40" fmla="*/ 4008822 h 4239440"/>
              <a:gd name="connsiteX41" fmla="*/ 1508500 w 6230568"/>
              <a:gd name="connsiteY41" fmla="*/ 3798118 h 4239440"/>
              <a:gd name="connsiteX42" fmla="*/ 1061089 w 6230568"/>
              <a:gd name="connsiteY42" fmla="*/ 3697546 h 4239440"/>
              <a:gd name="connsiteX43" fmla="*/ 939102 w 6230568"/>
              <a:gd name="connsiteY43" fmla="*/ 3648216 h 4239440"/>
              <a:gd name="connsiteX44" fmla="*/ 1243495 w 6230568"/>
              <a:gd name="connsiteY44" fmla="*/ 3624890 h 4239440"/>
              <a:gd name="connsiteX45" fmla="*/ 1083651 w 6230568"/>
              <a:gd name="connsiteY45" fmla="*/ 3595827 h 4239440"/>
              <a:gd name="connsiteX46" fmla="*/ 966636 w 6230568"/>
              <a:gd name="connsiteY46" fmla="*/ 3605770 h 4239440"/>
              <a:gd name="connsiteX47" fmla="*/ 885566 w 6230568"/>
              <a:gd name="connsiteY47" fmla="*/ 3609976 h 4239440"/>
              <a:gd name="connsiteX48" fmla="*/ 641976 w 6230568"/>
              <a:gd name="connsiteY48" fmla="*/ 3567912 h 4239440"/>
              <a:gd name="connsiteX49" fmla="*/ 399533 w 6230568"/>
              <a:gd name="connsiteY49" fmla="*/ 3583590 h 4239440"/>
              <a:gd name="connsiteX50" fmla="*/ 409093 w 6230568"/>
              <a:gd name="connsiteY50" fmla="*/ 3548792 h 4239440"/>
              <a:gd name="connsiteX51" fmla="*/ 792642 w 6230568"/>
              <a:gd name="connsiteY51" fmla="*/ 3417628 h 4239440"/>
              <a:gd name="connsiteX52" fmla="*/ 771610 w 6230568"/>
              <a:gd name="connsiteY52" fmla="*/ 3345736 h 4239440"/>
              <a:gd name="connsiteX53" fmla="*/ 945986 w 6230568"/>
              <a:gd name="connsiteY53" fmla="*/ 3317056 h 4239440"/>
              <a:gd name="connsiteX54" fmla="*/ 892449 w 6230568"/>
              <a:gd name="connsiteY54" fmla="*/ 3285316 h 4239440"/>
              <a:gd name="connsiteX55" fmla="*/ 949045 w 6230568"/>
              <a:gd name="connsiteY55" fmla="*/ 3262755 h 4239440"/>
              <a:gd name="connsiteX56" fmla="*/ 1252673 w 6230568"/>
              <a:gd name="connsiteY56" fmla="*/ 3200041 h 4239440"/>
              <a:gd name="connsiteX57" fmla="*/ 388825 w 6230568"/>
              <a:gd name="connsiteY57" fmla="*/ 3176714 h 4239440"/>
              <a:gd name="connsiteX58" fmla="*/ 127644 w 6230568"/>
              <a:gd name="connsiteY58" fmla="*/ 3111323 h 4239440"/>
              <a:gd name="connsiteX59" fmla="*/ 437008 w 6230568"/>
              <a:gd name="connsiteY59" fmla="*/ 2921652 h 4239440"/>
              <a:gd name="connsiteX60" fmla="*/ 601441 w 6230568"/>
              <a:gd name="connsiteY60" fmla="*/ 2840965 h 4239440"/>
              <a:gd name="connsiteX61" fmla="*/ 330700 w 6230568"/>
              <a:gd name="connsiteY61" fmla="*/ 2859320 h 4239440"/>
              <a:gd name="connsiteX62" fmla="*/ 534521 w 6230568"/>
              <a:gd name="connsiteY62" fmla="*/ 2720126 h 4239440"/>
              <a:gd name="connsiteX63" fmla="*/ 492839 w 6230568"/>
              <a:gd name="connsiteY63" fmla="*/ 2694505 h 4239440"/>
              <a:gd name="connsiteX64" fmla="*/ 416358 w 6230568"/>
              <a:gd name="connsiteY64" fmla="*/ 2677297 h 4239440"/>
              <a:gd name="connsiteX65" fmla="*/ 761285 w 6230568"/>
              <a:gd name="connsiteY65" fmla="*/ 2589726 h 4239440"/>
              <a:gd name="connsiteX66" fmla="*/ 664920 w 6230568"/>
              <a:gd name="connsiteY66" fmla="*/ 2466593 h 4239440"/>
              <a:gd name="connsiteX67" fmla="*/ 740253 w 6230568"/>
              <a:gd name="connsiteY67" fmla="*/ 2438677 h 4239440"/>
              <a:gd name="connsiteX68" fmla="*/ 650006 w 6230568"/>
              <a:gd name="connsiteY68" fmla="*/ 2435236 h 4239440"/>
              <a:gd name="connsiteX69" fmla="*/ 578879 w 6230568"/>
              <a:gd name="connsiteY69" fmla="*/ 2435618 h 4239440"/>
              <a:gd name="connsiteX70" fmla="*/ 451157 w 6230568"/>
              <a:gd name="connsiteY70" fmla="*/ 2404644 h 4239440"/>
              <a:gd name="connsiteX71" fmla="*/ 2216 w 6230568"/>
              <a:gd name="connsiteY71" fmla="*/ 2456650 h 4239440"/>
              <a:gd name="connsiteX72" fmla="*/ 97052 w 6230568"/>
              <a:gd name="connsiteY72" fmla="*/ 2383611 h 4239440"/>
              <a:gd name="connsiteX73" fmla="*/ 210626 w 6230568"/>
              <a:gd name="connsiteY73" fmla="*/ 2341930 h 4239440"/>
              <a:gd name="connsiteX74" fmla="*/ 57282 w 6230568"/>
              <a:gd name="connsiteY74" fmla="*/ 2319750 h 4239440"/>
              <a:gd name="connsiteX75" fmla="*/ 365499 w 6230568"/>
              <a:gd name="connsiteY75" fmla="*/ 2250153 h 4239440"/>
              <a:gd name="connsiteX76" fmla="*/ 290548 w 6230568"/>
              <a:gd name="connsiteY76" fmla="*/ 2187821 h 4239440"/>
              <a:gd name="connsiteX77" fmla="*/ 482896 w 6230568"/>
              <a:gd name="connsiteY77" fmla="*/ 1906755 h 4239440"/>
              <a:gd name="connsiteX78" fmla="*/ 867211 w 6230568"/>
              <a:gd name="connsiteY78" fmla="*/ 1747294 h 4239440"/>
              <a:gd name="connsiteX79" fmla="*/ 1063766 w 6230568"/>
              <a:gd name="connsiteY79" fmla="*/ 1734674 h 4239440"/>
              <a:gd name="connsiteX80" fmla="*/ 1008701 w 6230568"/>
              <a:gd name="connsiteY80" fmla="*/ 1683432 h 4239440"/>
              <a:gd name="connsiteX81" fmla="*/ 1152865 w 6230568"/>
              <a:gd name="connsiteY81" fmla="*/ 1394719 h 4239440"/>
              <a:gd name="connsiteX82" fmla="*/ 998376 w 6230568"/>
              <a:gd name="connsiteY82" fmla="*/ 1411927 h 4239440"/>
              <a:gd name="connsiteX83" fmla="*/ 206419 w 6230568"/>
              <a:gd name="connsiteY83" fmla="*/ 1424164 h 4239440"/>
              <a:gd name="connsiteX84" fmla="*/ 128027 w 6230568"/>
              <a:gd name="connsiteY84" fmla="*/ 1413074 h 4239440"/>
              <a:gd name="connsiteX85" fmla="*/ 672950 w 6230568"/>
              <a:gd name="connsiteY85" fmla="*/ 1268143 h 4239440"/>
              <a:gd name="connsiteX86" fmla="*/ 457658 w 6230568"/>
              <a:gd name="connsiteY86" fmla="*/ 1229138 h 4239440"/>
              <a:gd name="connsiteX87" fmla="*/ 407945 w 6230568"/>
              <a:gd name="connsiteY87" fmla="*/ 1213459 h 4239440"/>
              <a:gd name="connsiteX88" fmla="*/ 453451 w 6230568"/>
              <a:gd name="connsiteY88" fmla="*/ 1172924 h 4239440"/>
              <a:gd name="connsiteX89" fmla="*/ 568172 w 6230568"/>
              <a:gd name="connsiteY89" fmla="*/ 1132007 h 4239440"/>
              <a:gd name="connsiteX90" fmla="*/ 255367 w 6230568"/>
              <a:gd name="connsiteY90" fmla="*/ 1190898 h 4239440"/>
              <a:gd name="connsiteX91" fmla="*/ 277546 w 6230568"/>
              <a:gd name="connsiteY91" fmla="*/ 1128567 h 4239440"/>
              <a:gd name="connsiteX92" fmla="*/ 246572 w 6230568"/>
              <a:gd name="connsiteY92" fmla="*/ 1072353 h 4239440"/>
              <a:gd name="connsiteX93" fmla="*/ 422859 w 6230568"/>
              <a:gd name="connsiteY93" fmla="*/ 1000078 h 4239440"/>
              <a:gd name="connsiteX94" fmla="*/ 668362 w 6230568"/>
              <a:gd name="connsiteY94" fmla="*/ 858972 h 4239440"/>
              <a:gd name="connsiteX95" fmla="*/ 914629 w 6230568"/>
              <a:gd name="connsiteY95" fmla="*/ 768725 h 4239440"/>
              <a:gd name="connsiteX96" fmla="*/ 1117684 w 6230568"/>
              <a:gd name="connsiteY96" fmla="*/ 688420 h 4239440"/>
              <a:gd name="connsiteX97" fmla="*/ 928778 w 6230568"/>
              <a:gd name="connsiteY97" fmla="*/ 701040 h 4239440"/>
              <a:gd name="connsiteX98" fmla="*/ 1243877 w 6230568"/>
              <a:gd name="connsiteY98" fmla="*/ 574464 h 4239440"/>
              <a:gd name="connsiteX99" fmla="*/ 1291678 w 6230568"/>
              <a:gd name="connsiteY99" fmla="*/ 566434 h 4239440"/>
              <a:gd name="connsiteX100" fmla="*/ 1797596 w 6230568"/>
              <a:gd name="connsiteY100" fmla="*/ 476952 h 4239440"/>
              <a:gd name="connsiteX101" fmla="*/ 1895491 w 6230568"/>
              <a:gd name="connsiteY101" fmla="*/ 432593 h 4239440"/>
              <a:gd name="connsiteX102" fmla="*/ 1782682 w 6230568"/>
              <a:gd name="connsiteY102" fmla="*/ 423033 h 4239440"/>
              <a:gd name="connsiteX103" fmla="*/ 1406781 w 6230568"/>
              <a:gd name="connsiteY103" fmla="*/ 449419 h 4239440"/>
              <a:gd name="connsiteX104" fmla="*/ 1662226 w 6230568"/>
              <a:gd name="connsiteY104" fmla="*/ 393970 h 4239440"/>
              <a:gd name="connsiteX105" fmla="*/ 1383837 w 6230568"/>
              <a:gd name="connsiteY105" fmla="*/ 376762 h 4239440"/>
              <a:gd name="connsiteX106" fmla="*/ 1318063 w 6230568"/>
              <a:gd name="connsiteY106" fmla="*/ 333168 h 4239440"/>
              <a:gd name="connsiteX107" fmla="*/ 1365099 w 6230568"/>
              <a:gd name="connsiteY107" fmla="*/ 290722 h 4239440"/>
              <a:gd name="connsiteX108" fmla="*/ 1536798 w 6230568"/>
              <a:gd name="connsiteY108" fmla="*/ 244069 h 4239440"/>
              <a:gd name="connsiteX109" fmla="*/ 1711938 w 6230568"/>
              <a:gd name="connsiteY109" fmla="*/ 175619 h 4239440"/>
              <a:gd name="connsiteX110" fmla="*/ 2273687 w 6230568"/>
              <a:gd name="connsiteY110" fmla="*/ 78488 h 4239440"/>
              <a:gd name="connsiteX111" fmla="*/ 2646913 w 6230568"/>
              <a:gd name="connsiteY111" fmla="*/ 46749 h 4239440"/>
              <a:gd name="connsiteX112" fmla="*/ 3362388 w 6230568"/>
              <a:gd name="connsiteY112" fmla="*/ 861 h 423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230568" h="4239440">
                <a:moveTo>
                  <a:pt x="3362388" y="861"/>
                </a:moveTo>
                <a:cubicBezTo>
                  <a:pt x="3584946" y="-3346"/>
                  <a:pt x="3805210" y="8891"/>
                  <a:pt x="4026621" y="15392"/>
                </a:cubicBezTo>
                <a:cubicBezTo>
                  <a:pt x="4388374" y="26482"/>
                  <a:pt x="4752039" y="26099"/>
                  <a:pt x="5114556" y="34130"/>
                </a:cubicBezTo>
                <a:cubicBezTo>
                  <a:pt x="5340556" y="39101"/>
                  <a:pt x="5563879" y="57074"/>
                  <a:pt x="5776495" y="112905"/>
                </a:cubicBezTo>
                <a:cubicBezTo>
                  <a:pt x="5806322" y="120935"/>
                  <a:pt x="5839973" y="122465"/>
                  <a:pt x="5862918" y="141585"/>
                </a:cubicBezTo>
                <a:cubicBezTo>
                  <a:pt x="5888539" y="162999"/>
                  <a:pt x="5878214" y="194356"/>
                  <a:pt x="5840738" y="200475"/>
                </a:cubicBezTo>
                <a:cubicBezTo>
                  <a:pt x="5792938" y="208505"/>
                  <a:pt x="5743991" y="210800"/>
                  <a:pt x="5691219" y="216153"/>
                </a:cubicBezTo>
                <a:cubicBezTo>
                  <a:pt x="5711486" y="245598"/>
                  <a:pt x="5760434" y="223419"/>
                  <a:pt x="5773053" y="260130"/>
                </a:cubicBezTo>
                <a:cubicBezTo>
                  <a:pt x="5716458" y="285368"/>
                  <a:pt x="5648008" y="268925"/>
                  <a:pt x="5593324" y="293781"/>
                </a:cubicBezTo>
                <a:cubicBezTo>
                  <a:pt x="5594854" y="310989"/>
                  <a:pt x="5607090" y="312519"/>
                  <a:pt x="5617033" y="317108"/>
                </a:cubicBezTo>
                <a:cubicBezTo>
                  <a:pt x="5626976" y="321314"/>
                  <a:pt x="5651831" y="315196"/>
                  <a:pt x="5641124" y="339287"/>
                </a:cubicBezTo>
                <a:cubicBezTo>
                  <a:pt x="5527551" y="353818"/>
                  <a:pt x="5418949" y="403148"/>
                  <a:pt x="5299256" y="396265"/>
                </a:cubicBezTo>
                <a:cubicBezTo>
                  <a:pt x="5447247" y="409649"/>
                  <a:pt x="5572292" y="464333"/>
                  <a:pt x="5703073" y="500661"/>
                </a:cubicBezTo>
                <a:cubicBezTo>
                  <a:pt x="5697720" y="543490"/>
                  <a:pt x="5644949" y="526282"/>
                  <a:pt x="5629652" y="556874"/>
                </a:cubicBezTo>
                <a:cubicBezTo>
                  <a:pt x="5713398" y="578288"/>
                  <a:pt x="5793703" y="603527"/>
                  <a:pt x="5862918" y="645591"/>
                </a:cubicBezTo>
                <a:cubicBezTo>
                  <a:pt x="5925250" y="683449"/>
                  <a:pt x="5984521" y="725131"/>
                  <a:pt x="6052207" y="756106"/>
                </a:cubicBezTo>
                <a:cubicBezTo>
                  <a:pt x="6123334" y="788611"/>
                  <a:pt x="6166545" y="830293"/>
                  <a:pt x="6158515" y="901419"/>
                </a:cubicBezTo>
                <a:cubicBezTo>
                  <a:pt x="6155073" y="930482"/>
                  <a:pt x="6164251" y="954955"/>
                  <a:pt x="6195990" y="966427"/>
                </a:cubicBezTo>
                <a:cubicBezTo>
                  <a:pt x="6235378" y="980576"/>
                  <a:pt x="6231172" y="1001990"/>
                  <a:pt x="6229642" y="1034878"/>
                </a:cubicBezTo>
                <a:cubicBezTo>
                  <a:pt x="6227347" y="1074265"/>
                  <a:pt x="6207080" y="1089562"/>
                  <a:pt x="6171516" y="1102946"/>
                </a:cubicBezTo>
                <a:cubicBezTo>
                  <a:pt x="6120657" y="1121682"/>
                  <a:pt x="6120274" y="1150745"/>
                  <a:pt x="6133659" y="1185545"/>
                </a:cubicBezTo>
                <a:cubicBezTo>
                  <a:pt x="6140925" y="1204664"/>
                  <a:pt x="6152014" y="1219961"/>
                  <a:pt x="6168458" y="1234110"/>
                </a:cubicBezTo>
                <a:cubicBezTo>
                  <a:pt x="6225435" y="1283439"/>
                  <a:pt x="6225053" y="1284204"/>
                  <a:pt x="6169222" y="1342712"/>
                </a:cubicBezTo>
                <a:cubicBezTo>
                  <a:pt x="6154308" y="1358390"/>
                  <a:pt x="6138247" y="1368715"/>
                  <a:pt x="6145131" y="1393954"/>
                </a:cubicBezTo>
                <a:cubicBezTo>
                  <a:pt x="6168458" y="1477700"/>
                  <a:pt x="6165398" y="1477700"/>
                  <a:pt x="6071709" y="1505233"/>
                </a:cubicBezTo>
                <a:cubicBezTo>
                  <a:pt x="6050295" y="1511734"/>
                  <a:pt x="6021615" y="1505998"/>
                  <a:pt x="6009378" y="1530089"/>
                </a:cubicBezTo>
                <a:cubicBezTo>
                  <a:pt x="6017026" y="1547680"/>
                  <a:pt x="5999053" y="1972146"/>
                  <a:pt x="6015879" y="1979030"/>
                </a:cubicBezTo>
                <a:cubicBezTo>
                  <a:pt x="6147425" y="2032948"/>
                  <a:pt x="6163868" y="2096427"/>
                  <a:pt x="6061385" y="2196234"/>
                </a:cubicBezTo>
                <a:cubicBezTo>
                  <a:pt x="5992552" y="2263155"/>
                  <a:pt x="6000582" y="2372522"/>
                  <a:pt x="6029263" y="2440972"/>
                </a:cubicBezTo>
                <a:cubicBezTo>
                  <a:pt x="6137482" y="2471182"/>
                  <a:pt x="6113774" y="2551486"/>
                  <a:pt x="6135571" y="2621848"/>
                </a:cubicBezTo>
                <a:cubicBezTo>
                  <a:pt x="6151632" y="2674620"/>
                  <a:pt x="6088535" y="2667354"/>
                  <a:pt x="6091594" y="2691446"/>
                </a:cubicBezTo>
                <a:cubicBezTo>
                  <a:pt x="6131364" y="2720508"/>
                  <a:pt x="6184518" y="2729686"/>
                  <a:pt x="6215493" y="2769456"/>
                </a:cubicBezTo>
                <a:cubicBezTo>
                  <a:pt x="6159662" y="2798518"/>
                  <a:pt x="6131364" y="2839435"/>
                  <a:pt x="6100389" y="2880352"/>
                </a:cubicBezTo>
                <a:cubicBezTo>
                  <a:pt x="6050295" y="2946890"/>
                  <a:pt x="5982227" y="3003103"/>
                  <a:pt x="5909953" y="3053963"/>
                </a:cubicBezTo>
                <a:cubicBezTo>
                  <a:pt x="5873243" y="3408068"/>
                  <a:pt x="5754698" y="3779763"/>
                  <a:pt x="5741696" y="3798118"/>
                </a:cubicBezTo>
                <a:cubicBezTo>
                  <a:pt x="5688160" y="3792764"/>
                  <a:pt x="5584146" y="4006910"/>
                  <a:pt x="5493899" y="4026795"/>
                </a:cubicBezTo>
                <a:cubicBezTo>
                  <a:pt x="5399063" y="4048592"/>
                  <a:pt x="3988763" y="4249736"/>
                  <a:pt x="3773471" y="4239028"/>
                </a:cubicBezTo>
                <a:cubicBezTo>
                  <a:pt x="2603319" y="4182050"/>
                  <a:pt x="2569285" y="4103275"/>
                  <a:pt x="2569285" y="4103275"/>
                </a:cubicBezTo>
                <a:cubicBezTo>
                  <a:pt x="2569285" y="4103275"/>
                  <a:pt x="2635823" y="4083773"/>
                  <a:pt x="2693948" y="4061593"/>
                </a:cubicBezTo>
                <a:cubicBezTo>
                  <a:pt x="2658767" y="4062741"/>
                  <a:pt x="2623587" y="4063505"/>
                  <a:pt x="2588788" y="4062358"/>
                </a:cubicBezTo>
                <a:cubicBezTo>
                  <a:pt x="2319193" y="4054328"/>
                  <a:pt x="2565461" y="4039414"/>
                  <a:pt x="2300073" y="4008822"/>
                </a:cubicBezTo>
                <a:cubicBezTo>
                  <a:pt x="1852280" y="3957198"/>
                  <a:pt x="1919582" y="3943813"/>
                  <a:pt x="1508500" y="3798118"/>
                </a:cubicBezTo>
                <a:cubicBezTo>
                  <a:pt x="1472171" y="3785116"/>
                  <a:pt x="1217109" y="3706342"/>
                  <a:pt x="1061089" y="3697546"/>
                </a:cubicBezTo>
                <a:cubicBezTo>
                  <a:pt x="1019790" y="3695252"/>
                  <a:pt x="974667" y="3696017"/>
                  <a:pt x="939102" y="3648216"/>
                </a:cubicBezTo>
                <a:cubicBezTo>
                  <a:pt x="1048088" y="3649746"/>
                  <a:pt x="1141776" y="3649746"/>
                  <a:pt x="1243495" y="3624890"/>
                </a:cubicBezTo>
                <a:cubicBezTo>
                  <a:pt x="1189194" y="3590473"/>
                  <a:pt x="1126862" y="3619919"/>
                  <a:pt x="1083651" y="3595827"/>
                </a:cubicBezTo>
                <a:cubicBezTo>
                  <a:pt x="1043116" y="3573648"/>
                  <a:pt x="1007935" y="3570589"/>
                  <a:pt x="966636" y="3605770"/>
                </a:cubicBezTo>
                <a:cubicBezTo>
                  <a:pt x="945221" y="3624125"/>
                  <a:pt x="907363" y="3620683"/>
                  <a:pt x="885566" y="3609976"/>
                </a:cubicBezTo>
                <a:cubicBezTo>
                  <a:pt x="768933" y="3552233"/>
                  <a:pt x="771610" y="3552998"/>
                  <a:pt x="641976" y="3567912"/>
                </a:cubicBezTo>
                <a:cubicBezTo>
                  <a:pt x="559377" y="3577089"/>
                  <a:pt x="475248" y="3593533"/>
                  <a:pt x="399533" y="3583590"/>
                </a:cubicBezTo>
                <a:cubicBezTo>
                  <a:pt x="389973" y="3561793"/>
                  <a:pt x="398385" y="3551851"/>
                  <a:pt x="409093" y="3548792"/>
                </a:cubicBezTo>
                <a:cubicBezTo>
                  <a:pt x="583468" y="3501374"/>
                  <a:pt x="615972" y="3447073"/>
                  <a:pt x="792642" y="3417628"/>
                </a:cubicBezTo>
                <a:cubicBezTo>
                  <a:pt x="805644" y="3384359"/>
                  <a:pt x="741400" y="3378622"/>
                  <a:pt x="771610" y="3345736"/>
                </a:cubicBezTo>
                <a:cubicBezTo>
                  <a:pt x="826676" y="3320115"/>
                  <a:pt x="891302" y="3350325"/>
                  <a:pt x="945986" y="3317056"/>
                </a:cubicBezTo>
                <a:cubicBezTo>
                  <a:pt x="936426" y="3293347"/>
                  <a:pt x="890537" y="3310555"/>
                  <a:pt x="892449" y="3285316"/>
                </a:cubicBezTo>
                <a:cubicBezTo>
                  <a:pt x="894744" y="3256254"/>
                  <a:pt x="926866" y="3260843"/>
                  <a:pt x="949045" y="3262755"/>
                </a:cubicBezTo>
                <a:cubicBezTo>
                  <a:pt x="1056500" y="3272697"/>
                  <a:pt x="1149806" y="3218396"/>
                  <a:pt x="1252673" y="3200041"/>
                </a:cubicBezTo>
                <a:cubicBezTo>
                  <a:pt x="1142923" y="3154152"/>
                  <a:pt x="503164" y="3190863"/>
                  <a:pt x="388825" y="3176714"/>
                </a:cubicBezTo>
                <a:cubicBezTo>
                  <a:pt x="269133" y="3162183"/>
                  <a:pt x="78697" y="3123560"/>
                  <a:pt x="127644" y="3111323"/>
                </a:cubicBezTo>
                <a:cubicBezTo>
                  <a:pt x="183093" y="3097175"/>
                  <a:pt x="380795" y="2929300"/>
                  <a:pt x="437008" y="2921652"/>
                </a:cubicBezTo>
                <a:cubicBezTo>
                  <a:pt x="502399" y="2912857"/>
                  <a:pt x="515401" y="2901002"/>
                  <a:pt x="601441" y="2840965"/>
                </a:cubicBezTo>
                <a:cubicBezTo>
                  <a:pt x="658037" y="2801577"/>
                  <a:pt x="422477" y="2887235"/>
                  <a:pt x="330700" y="2859320"/>
                </a:cubicBezTo>
                <a:cubicBezTo>
                  <a:pt x="297049" y="2848995"/>
                  <a:pt x="534521" y="2740010"/>
                  <a:pt x="534521" y="2720126"/>
                </a:cubicBezTo>
                <a:cubicBezTo>
                  <a:pt x="534521" y="2699093"/>
                  <a:pt x="513106" y="2694505"/>
                  <a:pt x="492839" y="2694505"/>
                </a:cubicBezTo>
                <a:cubicBezTo>
                  <a:pt x="447715" y="2694505"/>
                  <a:pt x="461482" y="2676149"/>
                  <a:pt x="416358" y="2677297"/>
                </a:cubicBezTo>
                <a:cubicBezTo>
                  <a:pt x="548670" y="2624143"/>
                  <a:pt x="630504" y="2638292"/>
                  <a:pt x="761285" y="2589726"/>
                </a:cubicBezTo>
                <a:cubicBezTo>
                  <a:pt x="825147" y="2566017"/>
                  <a:pt x="599147" y="2487242"/>
                  <a:pt x="664920" y="2466593"/>
                </a:cubicBezTo>
                <a:cubicBezTo>
                  <a:pt x="689776" y="2458562"/>
                  <a:pt x="723045" y="2466975"/>
                  <a:pt x="740253" y="2438677"/>
                </a:cubicBezTo>
                <a:cubicBezTo>
                  <a:pt x="713103" y="2416116"/>
                  <a:pt x="677157" y="2426058"/>
                  <a:pt x="650006" y="2435236"/>
                </a:cubicBezTo>
                <a:cubicBezTo>
                  <a:pt x="580791" y="2458945"/>
                  <a:pt x="585763" y="2453209"/>
                  <a:pt x="578879" y="2435618"/>
                </a:cubicBezTo>
                <a:cubicBezTo>
                  <a:pt x="556318" y="2375581"/>
                  <a:pt x="500487" y="2394701"/>
                  <a:pt x="451157" y="2404644"/>
                </a:cubicBezTo>
                <a:cubicBezTo>
                  <a:pt x="302020" y="2434471"/>
                  <a:pt x="150971" y="2426058"/>
                  <a:pt x="2216" y="2456650"/>
                </a:cubicBezTo>
                <a:cubicBezTo>
                  <a:pt x="-13844" y="2460092"/>
                  <a:pt x="61489" y="2391642"/>
                  <a:pt x="97052" y="2383611"/>
                </a:cubicBezTo>
                <a:cubicBezTo>
                  <a:pt x="135675" y="2375199"/>
                  <a:pt x="183093" y="2381317"/>
                  <a:pt x="210626" y="2341930"/>
                </a:cubicBezTo>
                <a:cubicBezTo>
                  <a:pt x="161678" y="2331987"/>
                  <a:pt x="105848" y="2351107"/>
                  <a:pt x="57282" y="2319750"/>
                </a:cubicBezTo>
                <a:cubicBezTo>
                  <a:pt x="165120" y="2276539"/>
                  <a:pt x="272575" y="2278068"/>
                  <a:pt x="365499" y="2250153"/>
                </a:cubicBezTo>
                <a:cubicBezTo>
                  <a:pt x="373912" y="2198529"/>
                  <a:pt x="312727" y="2217266"/>
                  <a:pt x="290548" y="2187821"/>
                </a:cubicBezTo>
                <a:cubicBezTo>
                  <a:pt x="990345" y="2137344"/>
                  <a:pt x="599529" y="1988207"/>
                  <a:pt x="482896" y="1906755"/>
                </a:cubicBezTo>
                <a:cubicBezTo>
                  <a:pt x="443891" y="1879605"/>
                  <a:pt x="853827" y="1750735"/>
                  <a:pt x="867211" y="1747294"/>
                </a:cubicBezTo>
                <a:cubicBezTo>
                  <a:pt x="901245" y="1739263"/>
                  <a:pt x="1036233" y="1744999"/>
                  <a:pt x="1063766" y="1734674"/>
                </a:cubicBezTo>
                <a:cubicBezTo>
                  <a:pt x="1098947" y="1721673"/>
                  <a:pt x="982696" y="1699111"/>
                  <a:pt x="1008701" y="1683432"/>
                </a:cubicBezTo>
                <a:cubicBezTo>
                  <a:pt x="1191107" y="1572918"/>
                  <a:pt x="1204107" y="1406573"/>
                  <a:pt x="1152865" y="1394719"/>
                </a:cubicBezTo>
                <a:cubicBezTo>
                  <a:pt x="1099712" y="1382482"/>
                  <a:pt x="1047706" y="1392042"/>
                  <a:pt x="998376" y="1411927"/>
                </a:cubicBezTo>
                <a:cubicBezTo>
                  <a:pt x="918070" y="1444431"/>
                  <a:pt x="362057" y="1398160"/>
                  <a:pt x="206419" y="1424164"/>
                </a:cubicBezTo>
                <a:cubicBezTo>
                  <a:pt x="182710" y="1427988"/>
                  <a:pt x="150589" y="1445196"/>
                  <a:pt x="128027" y="1413074"/>
                </a:cubicBezTo>
                <a:cubicBezTo>
                  <a:pt x="288254" y="1309060"/>
                  <a:pt x="493986" y="1338888"/>
                  <a:pt x="672950" y="1268143"/>
                </a:cubicBezTo>
                <a:cubicBezTo>
                  <a:pt x="602588" y="1219578"/>
                  <a:pt x="531079" y="1221873"/>
                  <a:pt x="457658" y="1229138"/>
                </a:cubicBezTo>
                <a:cubicBezTo>
                  <a:pt x="438538" y="1231050"/>
                  <a:pt x="412534" y="1233727"/>
                  <a:pt x="407945" y="1213459"/>
                </a:cubicBezTo>
                <a:cubicBezTo>
                  <a:pt x="402209" y="1187838"/>
                  <a:pt x="433184" y="1183250"/>
                  <a:pt x="453451" y="1172924"/>
                </a:cubicBezTo>
                <a:cubicBezTo>
                  <a:pt x="484426" y="1156863"/>
                  <a:pt x="530314" y="1175984"/>
                  <a:pt x="568172" y="1132007"/>
                </a:cubicBezTo>
                <a:cubicBezTo>
                  <a:pt x="453451" y="1142333"/>
                  <a:pt x="356704" y="1160305"/>
                  <a:pt x="255367" y="1190898"/>
                </a:cubicBezTo>
                <a:cubicBezTo>
                  <a:pt x="264162" y="1163747"/>
                  <a:pt x="294754" y="1151128"/>
                  <a:pt x="277546" y="1128567"/>
                </a:cubicBezTo>
                <a:cubicBezTo>
                  <a:pt x="264545" y="1111740"/>
                  <a:pt x="227452" y="1103709"/>
                  <a:pt x="246572" y="1072353"/>
                </a:cubicBezTo>
                <a:cubicBezTo>
                  <a:pt x="300490" y="1039083"/>
                  <a:pt x="376971" y="1047879"/>
                  <a:pt x="422859" y="1000078"/>
                </a:cubicBezTo>
                <a:cubicBezTo>
                  <a:pt x="487868" y="932012"/>
                  <a:pt x="588822" y="908684"/>
                  <a:pt x="668362" y="858972"/>
                </a:cubicBezTo>
                <a:cubicBezTo>
                  <a:pt x="694747" y="842911"/>
                  <a:pt x="867976" y="786699"/>
                  <a:pt x="914629" y="768725"/>
                </a:cubicBezTo>
                <a:cubicBezTo>
                  <a:pt x="979637" y="743486"/>
                  <a:pt x="1053823" y="734691"/>
                  <a:pt x="1117684" y="688420"/>
                </a:cubicBezTo>
                <a:cubicBezTo>
                  <a:pt x="1054970" y="678860"/>
                  <a:pt x="1004112" y="722072"/>
                  <a:pt x="928778" y="701040"/>
                </a:cubicBezTo>
                <a:cubicBezTo>
                  <a:pt x="1048088" y="656299"/>
                  <a:pt x="1157454" y="636031"/>
                  <a:pt x="1243877" y="574464"/>
                </a:cubicBezTo>
                <a:cubicBezTo>
                  <a:pt x="1254585" y="566816"/>
                  <a:pt x="1275617" y="569111"/>
                  <a:pt x="1291678" y="566434"/>
                </a:cubicBezTo>
                <a:cubicBezTo>
                  <a:pt x="1460699" y="539283"/>
                  <a:pt x="1630486" y="516339"/>
                  <a:pt x="1797596" y="476952"/>
                </a:cubicBezTo>
                <a:cubicBezTo>
                  <a:pt x="1835454" y="467774"/>
                  <a:pt x="1902374" y="465480"/>
                  <a:pt x="1895491" y="432593"/>
                </a:cubicBezTo>
                <a:cubicBezTo>
                  <a:pt x="1885166" y="383263"/>
                  <a:pt x="1822835" y="418444"/>
                  <a:pt x="1782682" y="423033"/>
                </a:cubicBezTo>
                <a:cubicBezTo>
                  <a:pt x="1658019" y="437947"/>
                  <a:pt x="1533356" y="463950"/>
                  <a:pt x="1406781" y="449419"/>
                </a:cubicBezTo>
                <a:cubicBezTo>
                  <a:pt x="1492056" y="431064"/>
                  <a:pt x="1576950" y="412326"/>
                  <a:pt x="1662226" y="393970"/>
                </a:cubicBezTo>
                <a:cubicBezTo>
                  <a:pt x="1564330" y="400471"/>
                  <a:pt x="1479055" y="357642"/>
                  <a:pt x="1383837" y="376762"/>
                </a:cubicBezTo>
                <a:cubicBezTo>
                  <a:pt x="1353244" y="382881"/>
                  <a:pt x="1321123" y="363378"/>
                  <a:pt x="1318063" y="333168"/>
                </a:cubicBezTo>
                <a:cubicBezTo>
                  <a:pt x="1314622" y="309077"/>
                  <a:pt x="1343302" y="298370"/>
                  <a:pt x="1365099" y="290722"/>
                </a:cubicBezTo>
                <a:cubicBezTo>
                  <a:pt x="1420930" y="271219"/>
                  <a:pt x="1465288" y="213477"/>
                  <a:pt x="1536798" y="244069"/>
                </a:cubicBezTo>
                <a:cubicBezTo>
                  <a:pt x="1581921" y="195886"/>
                  <a:pt x="1653813" y="188238"/>
                  <a:pt x="1711938" y="175619"/>
                </a:cubicBezTo>
                <a:cubicBezTo>
                  <a:pt x="1897403" y="135849"/>
                  <a:pt x="2085546" y="104874"/>
                  <a:pt x="2273687" y="78488"/>
                </a:cubicBezTo>
                <a:cubicBezTo>
                  <a:pt x="2397204" y="61280"/>
                  <a:pt x="2524544" y="68546"/>
                  <a:pt x="2646913" y="46749"/>
                </a:cubicBezTo>
                <a:cubicBezTo>
                  <a:pt x="2886297" y="4302"/>
                  <a:pt x="3124151" y="5450"/>
                  <a:pt x="3362388" y="861"/>
                </a:cubicBez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41FE17-F907-4D6A-9105-9B824CC1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426"/>
            <a:ext cx="3220880" cy="4024310"/>
          </a:xfrm>
        </p:spPr>
        <p:txBody>
          <a:bodyPr>
            <a:normAutofit/>
          </a:bodyPr>
          <a:lstStyle/>
          <a:p>
            <a:r>
              <a:rPr lang="fr-FR" sz="3600"/>
              <a:t>What is the loss ?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890A3B3-A758-4914-98CA-805482F41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718150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219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C78E5E-17AE-4989-A5EF-C9236665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9527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i="1"/>
              <a:t>Esscaland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Candidats ESSCA (@CandidatsEssca) | Twitter">
            <a:extLst>
              <a:ext uri="{FF2B5EF4-FFF2-40B4-BE49-F238E27FC236}">
                <a16:creationId xmlns:a16="http://schemas.microsoft.com/office/drawing/2014/main" id="{6C755233-6114-4151-9C43-795868ABB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134" y="1918107"/>
            <a:ext cx="3195204" cy="319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3FE421-D431-43E4-92AC-D759F6FE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997" y="3273458"/>
            <a:ext cx="4840010" cy="367970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cap="all" dirty="0"/>
              <a:t>How to struggle against tax evasion ?</a:t>
            </a:r>
          </a:p>
          <a:p>
            <a:pPr marL="0" indent="0">
              <a:buNone/>
            </a:pPr>
            <a:endParaRPr lang="en-US" sz="2000" cap="all" dirty="0"/>
          </a:p>
        </p:txBody>
      </p:sp>
    </p:spTree>
    <p:extLst>
      <p:ext uri="{BB962C8B-B14F-4D97-AF65-F5344CB8AC3E}">
        <p14:creationId xmlns:p14="http://schemas.microsoft.com/office/powerpoint/2010/main" val="512206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F36526D-0F1F-46DD-8DDC-385EF7FFF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EDED547-4307-4FFD-9FDE-FC21A58F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Guarantee</a:t>
            </a:r>
            <a:r>
              <a:rPr lang="fr-FR" dirty="0">
                <a:solidFill>
                  <a:schemeClr val="bg1"/>
                </a:solidFill>
              </a:rPr>
              <a:t> to have the </a:t>
            </a:r>
            <a:r>
              <a:rPr lang="fr-FR" dirty="0" err="1">
                <a:solidFill>
                  <a:schemeClr val="bg1"/>
                </a:solidFill>
              </a:rPr>
              <a:t>most</a:t>
            </a:r>
            <a:r>
              <a:rPr lang="fr-FR" dirty="0">
                <a:solidFill>
                  <a:schemeClr val="bg1"/>
                </a:solidFill>
              </a:rPr>
              <a:t> information possible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3B499AA-DC6C-48FC-B39B-A30CED9DD1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962190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00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F36526D-0F1F-46DD-8DDC-385EF7FFF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30C0FE-7CDF-4A70-9A79-5884C5427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</a:rPr>
              <a:t>Guarantee efficient control and penalties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25A6803-92C8-4693-A486-69357CD3A7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720325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311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0674DF-D316-4556-B9A6-45F25DBB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fr-FR" sz="2800">
                <a:solidFill>
                  <a:schemeClr val="bg1"/>
                </a:solidFill>
              </a:rPr>
              <a:t>Consequences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E5971B5-C995-442A-ADE2-714F3E822A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94672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49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rgbClr val="D5873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F997E4F-95CE-4849-8639-DFC94D85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fr-FR" sz="2800"/>
              <a:t>Tax Avoidance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2EE109B-D0A5-4C14-A71E-1CCE78750F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303544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A04F75-79E1-42E2-94A3-5B432E019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FEA33C-D116-4AD6-A5DF-47DABD15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>
            <a:normAutofit/>
          </a:bodyPr>
          <a:lstStyle/>
          <a:p>
            <a:r>
              <a:rPr lang="fr-FR" sz="2800">
                <a:solidFill>
                  <a:schemeClr val="bg1"/>
                </a:solidFill>
              </a:rPr>
              <a:t>Tax Evasion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7EC57F8-D2D4-4D77-B246-FA923E39B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712284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860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D5873A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5EC836-E8ED-49BB-A429-553CF3055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How does it works in France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2293B8-42E8-44BD-8434-CD8187161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/>
              <a:t>2 types of </a:t>
            </a:r>
            <a:r>
              <a:rPr lang="fr-FR" sz="2000" dirty="0" err="1"/>
              <a:t>tax</a:t>
            </a:r>
            <a:r>
              <a:rPr lang="fr-FR" sz="2000" dirty="0"/>
              <a:t> </a:t>
            </a:r>
            <a:r>
              <a:rPr lang="fr-FR" sz="2000" dirty="0" err="1"/>
              <a:t>evasion</a:t>
            </a:r>
            <a:r>
              <a:rPr lang="fr-FR" sz="2000" dirty="0"/>
              <a:t>: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 err="1"/>
              <a:t>From</a:t>
            </a:r>
            <a:r>
              <a:rPr lang="fr-FR" sz="2000" dirty="0"/>
              <a:t> </a:t>
            </a:r>
            <a:r>
              <a:rPr lang="fr-FR" sz="2000" dirty="0" err="1"/>
              <a:t>private</a:t>
            </a:r>
            <a:r>
              <a:rPr lang="fr-FR" sz="2000" dirty="0"/>
              <a:t> </a:t>
            </a:r>
            <a:r>
              <a:rPr lang="fr-FR" sz="2000" dirty="0" err="1"/>
              <a:t>individuals</a:t>
            </a:r>
            <a:endParaRPr lang="fr-FR" sz="2000" dirty="0"/>
          </a:p>
          <a:p>
            <a:r>
              <a:rPr lang="fr-FR" sz="2000" dirty="0" err="1"/>
              <a:t>From</a:t>
            </a:r>
            <a:r>
              <a:rPr lang="fr-FR" sz="2000" dirty="0"/>
              <a:t> big </a:t>
            </a:r>
            <a:r>
              <a:rPr lang="fr-FR" sz="2000" dirty="0" err="1"/>
              <a:t>companies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9189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70828-E616-4355-9C8A-A1065032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55161C6-1218-4EAF-A9E9-A319CFD76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47" y="2116753"/>
            <a:ext cx="4088106" cy="2781653"/>
          </a:xfrm>
          <a:custGeom>
            <a:avLst/>
            <a:gdLst>
              <a:gd name="connsiteX0" fmla="*/ 3362388 w 6230568"/>
              <a:gd name="connsiteY0" fmla="*/ 861 h 4239440"/>
              <a:gd name="connsiteX1" fmla="*/ 4026621 w 6230568"/>
              <a:gd name="connsiteY1" fmla="*/ 15392 h 4239440"/>
              <a:gd name="connsiteX2" fmla="*/ 5114556 w 6230568"/>
              <a:gd name="connsiteY2" fmla="*/ 34130 h 4239440"/>
              <a:gd name="connsiteX3" fmla="*/ 5776495 w 6230568"/>
              <a:gd name="connsiteY3" fmla="*/ 112905 h 4239440"/>
              <a:gd name="connsiteX4" fmla="*/ 5862918 w 6230568"/>
              <a:gd name="connsiteY4" fmla="*/ 141585 h 4239440"/>
              <a:gd name="connsiteX5" fmla="*/ 5840738 w 6230568"/>
              <a:gd name="connsiteY5" fmla="*/ 200475 h 4239440"/>
              <a:gd name="connsiteX6" fmla="*/ 5691219 w 6230568"/>
              <a:gd name="connsiteY6" fmla="*/ 216153 h 4239440"/>
              <a:gd name="connsiteX7" fmla="*/ 5773053 w 6230568"/>
              <a:gd name="connsiteY7" fmla="*/ 260130 h 4239440"/>
              <a:gd name="connsiteX8" fmla="*/ 5593324 w 6230568"/>
              <a:gd name="connsiteY8" fmla="*/ 293781 h 4239440"/>
              <a:gd name="connsiteX9" fmla="*/ 5617033 w 6230568"/>
              <a:gd name="connsiteY9" fmla="*/ 317108 h 4239440"/>
              <a:gd name="connsiteX10" fmla="*/ 5641124 w 6230568"/>
              <a:gd name="connsiteY10" fmla="*/ 339287 h 4239440"/>
              <a:gd name="connsiteX11" fmla="*/ 5299256 w 6230568"/>
              <a:gd name="connsiteY11" fmla="*/ 396265 h 4239440"/>
              <a:gd name="connsiteX12" fmla="*/ 5703073 w 6230568"/>
              <a:gd name="connsiteY12" fmla="*/ 500661 h 4239440"/>
              <a:gd name="connsiteX13" fmla="*/ 5629652 w 6230568"/>
              <a:gd name="connsiteY13" fmla="*/ 556874 h 4239440"/>
              <a:gd name="connsiteX14" fmla="*/ 5862918 w 6230568"/>
              <a:gd name="connsiteY14" fmla="*/ 645591 h 4239440"/>
              <a:gd name="connsiteX15" fmla="*/ 6052207 w 6230568"/>
              <a:gd name="connsiteY15" fmla="*/ 756106 h 4239440"/>
              <a:gd name="connsiteX16" fmla="*/ 6158515 w 6230568"/>
              <a:gd name="connsiteY16" fmla="*/ 901419 h 4239440"/>
              <a:gd name="connsiteX17" fmla="*/ 6195990 w 6230568"/>
              <a:gd name="connsiteY17" fmla="*/ 966427 h 4239440"/>
              <a:gd name="connsiteX18" fmla="*/ 6229642 w 6230568"/>
              <a:gd name="connsiteY18" fmla="*/ 1034878 h 4239440"/>
              <a:gd name="connsiteX19" fmla="*/ 6171516 w 6230568"/>
              <a:gd name="connsiteY19" fmla="*/ 1102946 h 4239440"/>
              <a:gd name="connsiteX20" fmla="*/ 6133659 w 6230568"/>
              <a:gd name="connsiteY20" fmla="*/ 1185545 h 4239440"/>
              <a:gd name="connsiteX21" fmla="*/ 6168458 w 6230568"/>
              <a:gd name="connsiteY21" fmla="*/ 1234110 h 4239440"/>
              <a:gd name="connsiteX22" fmla="*/ 6169222 w 6230568"/>
              <a:gd name="connsiteY22" fmla="*/ 1342712 h 4239440"/>
              <a:gd name="connsiteX23" fmla="*/ 6145131 w 6230568"/>
              <a:gd name="connsiteY23" fmla="*/ 1393954 h 4239440"/>
              <a:gd name="connsiteX24" fmla="*/ 6071709 w 6230568"/>
              <a:gd name="connsiteY24" fmla="*/ 1505233 h 4239440"/>
              <a:gd name="connsiteX25" fmla="*/ 6009378 w 6230568"/>
              <a:gd name="connsiteY25" fmla="*/ 1530089 h 4239440"/>
              <a:gd name="connsiteX26" fmla="*/ 6015879 w 6230568"/>
              <a:gd name="connsiteY26" fmla="*/ 1979030 h 4239440"/>
              <a:gd name="connsiteX27" fmla="*/ 6061385 w 6230568"/>
              <a:gd name="connsiteY27" fmla="*/ 2196234 h 4239440"/>
              <a:gd name="connsiteX28" fmla="*/ 6029263 w 6230568"/>
              <a:gd name="connsiteY28" fmla="*/ 2440972 h 4239440"/>
              <a:gd name="connsiteX29" fmla="*/ 6135571 w 6230568"/>
              <a:gd name="connsiteY29" fmla="*/ 2621848 h 4239440"/>
              <a:gd name="connsiteX30" fmla="*/ 6091594 w 6230568"/>
              <a:gd name="connsiteY30" fmla="*/ 2691446 h 4239440"/>
              <a:gd name="connsiteX31" fmla="*/ 6215493 w 6230568"/>
              <a:gd name="connsiteY31" fmla="*/ 2769456 h 4239440"/>
              <a:gd name="connsiteX32" fmla="*/ 6100389 w 6230568"/>
              <a:gd name="connsiteY32" fmla="*/ 2880352 h 4239440"/>
              <a:gd name="connsiteX33" fmla="*/ 5909953 w 6230568"/>
              <a:gd name="connsiteY33" fmla="*/ 3053963 h 4239440"/>
              <a:gd name="connsiteX34" fmla="*/ 5741696 w 6230568"/>
              <a:gd name="connsiteY34" fmla="*/ 3798118 h 4239440"/>
              <a:gd name="connsiteX35" fmla="*/ 5493899 w 6230568"/>
              <a:gd name="connsiteY35" fmla="*/ 4026795 h 4239440"/>
              <a:gd name="connsiteX36" fmla="*/ 3773471 w 6230568"/>
              <a:gd name="connsiteY36" fmla="*/ 4239028 h 4239440"/>
              <a:gd name="connsiteX37" fmla="*/ 2569285 w 6230568"/>
              <a:gd name="connsiteY37" fmla="*/ 4103275 h 4239440"/>
              <a:gd name="connsiteX38" fmla="*/ 2693948 w 6230568"/>
              <a:gd name="connsiteY38" fmla="*/ 4061593 h 4239440"/>
              <a:gd name="connsiteX39" fmla="*/ 2588788 w 6230568"/>
              <a:gd name="connsiteY39" fmla="*/ 4062358 h 4239440"/>
              <a:gd name="connsiteX40" fmla="*/ 2300073 w 6230568"/>
              <a:gd name="connsiteY40" fmla="*/ 4008822 h 4239440"/>
              <a:gd name="connsiteX41" fmla="*/ 1508500 w 6230568"/>
              <a:gd name="connsiteY41" fmla="*/ 3798118 h 4239440"/>
              <a:gd name="connsiteX42" fmla="*/ 1061089 w 6230568"/>
              <a:gd name="connsiteY42" fmla="*/ 3697546 h 4239440"/>
              <a:gd name="connsiteX43" fmla="*/ 939102 w 6230568"/>
              <a:gd name="connsiteY43" fmla="*/ 3648216 h 4239440"/>
              <a:gd name="connsiteX44" fmla="*/ 1243495 w 6230568"/>
              <a:gd name="connsiteY44" fmla="*/ 3624890 h 4239440"/>
              <a:gd name="connsiteX45" fmla="*/ 1083651 w 6230568"/>
              <a:gd name="connsiteY45" fmla="*/ 3595827 h 4239440"/>
              <a:gd name="connsiteX46" fmla="*/ 966636 w 6230568"/>
              <a:gd name="connsiteY46" fmla="*/ 3605770 h 4239440"/>
              <a:gd name="connsiteX47" fmla="*/ 885566 w 6230568"/>
              <a:gd name="connsiteY47" fmla="*/ 3609976 h 4239440"/>
              <a:gd name="connsiteX48" fmla="*/ 641976 w 6230568"/>
              <a:gd name="connsiteY48" fmla="*/ 3567912 h 4239440"/>
              <a:gd name="connsiteX49" fmla="*/ 399533 w 6230568"/>
              <a:gd name="connsiteY49" fmla="*/ 3583590 h 4239440"/>
              <a:gd name="connsiteX50" fmla="*/ 409093 w 6230568"/>
              <a:gd name="connsiteY50" fmla="*/ 3548792 h 4239440"/>
              <a:gd name="connsiteX51" fmla="*/ 792642 w 6230568"/>
              <a:gd name="connsiteY51" fmla="*/ 3417628 h 4239440"/>
              <a:gd name="connsiteX52" fmla="*/ 771610 w 6230568"/>
              <a:gd name="connsiteY52" fmla="*/ 3345736 h 4239440"/>
              <a:gd name="connsiteX53" fmla="*/ 945986 w 6230568"/>
              <a:gd name="connsiteY53" fmla="*/ 3317056 h 4239440"/>
              <a:gd name="connsiteX54" fmla="*/ 892449 w 6230568"/>
              <a:gd name="connsiteY54" fmla="*/ 3285316 h 4239440"/>
              <a:gd name="connsiteX55" fmla="*/ 949045 w 6230568"/>
              <a:gd name="connsiteY55" fmla="*/ 3262755 h 4239440"/>
              <a:gd name="connsiteX56" fmla="*/ 1252673 w 6230568"/>
              <a:gd name="connsiteY56" fmla="*/ 3200041 h 4239440"/>
              <a:gd name="connsiteX57" fmla="*/ 388825 w 6230568"/>
              <a:gd name="connsiteY57" fmla="*/ 3176714 h 4239440"/>
              <a:gd name="connsiteX58" fmla="*/ 127644 w 6230568"/>
              <a:gd name="connsiteY58" fmla="*/ 3111323 h 4239440"/>
              <a:gd name="connsiteX59" fmla="*/ 437008 w 6230568"/>
              <a:gd name="connsiteY59" fmla="*/ 2921652 h 4239440"/>
              <a:gd name="connsiteX60" fmla="*/ 601441 w 6230568"/>
              <a:gd name="connsiteY60" fmla="*/ 2840965 h 4239440"/>
              <a:gd name="connsiteX61" fmla="*/ 330700 w 6230568"/>
              <a:gd name="connsiteY61" fmla="*/ 2859320 h 4239440"/>
              <a:gd name="connsiteX62" fmla="*/ 534521 w 6230568"/>
              <a:gd name="connsiteY62" fmla="*/ 2720126 h 4239440"/>
              <a:gd name="connsiteX63" fmla="*/ 492839 w 6230568"/>
              <a:gd name="connsiteY63" fmla="*/ 2694505 h 4239440"/>
              <a:gd name="connsiteX64" fmla="*/ 416358 w 6230568"/>
              <a:gd name="connsiteY64" fmla="*/ 2677297 h 4239440"/>
              <a:gd name="connsiteX65" fmla="*/ 761285 w 6230568"/>
              <a:gd name="connsiteY65" fmla="*/ 2589726 h 4239440"/>
              <a:gd name="connsiteX66" fmla="*/ 664920 w 6230568"/>
              <a:gd name="connsiteY66" fmla="*/ 2466593 h 4239440"/>
              <a:gd name="connsiteX67" fmla="*/ 740253 w 6230568"/>
              <a:gd name="connsiteY67" fmla="*/ 2438677 h 4239440"/>
              <a:gd name="connsiteX68" fmla="*/ 650006 w 6230568"/>
              <a:gd name="connsiteY68" fmla="*/ 2435236 h 4239440"/>
              <a:gd name="connsiteX69" fmla="*/ 578879 w 6230568"/>
              <a:gd name="connsiteY69" fmla="*/ 2435618 h 4239440"/>
              <a:gd name="connsiteX70" fmla="*/ 451157 w 6230568"/>
              <a:gd name="connsiteY70" fmla="*/ 2404644 h 4239440"/>
              <a:gd name="connsiteX71" fmla="*/ 2216 w 6230568"/>
              <a:gd name="connsiteY71" fmla="*/ 2456650 h 4239440"/>
              <a:gd name="connsiteX72" fmla="*/ 97052 w 6230568"/>
              <a:gd name="connsiteY72" fmla="*/ 2383611 h 4239440"/>
              <a:gd name="connsiteX73" fmla="*/ 210626 w 6230568"/>
              <a:gd name="connsiteY73" fmla="*/ 2341930 h 4239440"/>
              <a:gd name="connsiteX74" fmla="*/ 57282 w 6230568"/>
              <a:gd name="connsiteY74" fmla="*/ 2319750 h 4239440"/>
              <a:gd name="connsiteX75" fmla="*/ 365499 w 6230568"/>
              <a:gd name="connsiteY75" fmla="*/ 2250153 h 4239440"/>
              <a:gd name="connsiteX76" fmla="*/ 290548 w 6230568"/>
              <a:gd name="connsiteY76" fmla="*/ 2187821 h 4239440"/>
              <a:gd name="connsiteX77" fmla="*/ 482896 w 6230568"/>
              <a:gd name="connsiteY77" fmla="*/ 1906755 h 4239440"/>
              <a:gd name="connsiteX78" fmla="*/ 867211 w 6230568"/>
              <a:gd name="connsiteY78" fmla="*/ 1747294 h 4239440"/>
              <a:gd name="connsiteX79" fmla="*/ 1063766 w 6230568"/>
              <a:gd name="connsiteY79" fmla="*/ 1734674 h 4239440"/>
              <a:gd name="connsiteX80" fmla="*/ 1008701 w 6230568"/>
              <a:gd name="connsiteY80" fmla="*/ 1683432 h 4239440"/>
              <a:gd name="connsiteX81" fmla="*/ 1152865 w 6230568"/>
              <a:gd name="connsiteY81" fmla="*/ 1394719 h 4239440"/>
              <a:gd name="connsiteX82" fmla="*/ 998376 w 6230568"/>
              <a:gd name="connsiteY82" fmla="*/ 1411927 h 4239440"/>
              <a:gd name="connsiteX83" fmla="*/ 206419 w 6230568"/>
              <a:gd name="connsiteY83" fmla="*/ 1424164 h 4239440"/>
              <a:gd name="connsiteX84" fmla="*/ 128027 w 6230568"/>
              <a:gd name="connsiteY84" fmla="*/ 1413074 h 4239440"/>
              <a:gd name="connsiteX85" fmla="*/ 672950 w 6230568"/>
              <a:gd name="connsiteY85" fmla="*/ 1268143 h 4239440"/>
              <a:gd name="connsiteX86" fmla="*/ 457658 w 6230568"/>
              <a:gd name="connsiteY86" fmla="*/ 1229138 h 4239440"/>
              <a:gd name="connsiteX87" fmla="*/ 407945 w 6230568"/>
              <a:gd name="connsiteY87" fmla="*/ 1213459 h 4239440"/>
              <a:gd name="connsiteX88" fmla="*/ 453451 w 6230568"/>
              <a:gd name="connsiteY88" fmla="*/ 1172924 h 4239440"/>
              <a:gd name="connsiteX89" fmla="*/ 568172 w 6230568"/>
              <a:gd name="connsiteY89" fmla="*/ 1132007 h 4239440"/>
              <a:gd name="connsiteX90" fmla="*/ 255367 w 6230568"/>
              <a:gd name="connsiteY90" fmla="*/ 1190898 h 4239440"/>
              <a:gd name="connsiteX91" fmla="*/ 277546 w 6230568"/>
              <a:gd name="connsiteY91" fmla="*/ 1128567 h 4239440"/>
              <a:gd name="connsiteX92" fmla="*/ 246572 w 6230568"/>
              <a:gd name="connsiteY92" fmla="*/ 1072353 h 4239440"/>
              <a:gd name="connsiteX93" fmla="*/ 422859 w 6230568"/>
              <a:gd name="connsiteY93" fmla="*/ 1000078 h 4239440"/>
              <a:gd name="connsiteX94" fmla="*/ 668362 w 6230568"/>
              <a:gd name="connsiteY94" fmla="*/ 858972 h 4239440"/>
              <a:gd name="connsiteX95" fmla="*/ 914629 w 6230568"/>
              <a:gd name="connsiteY95" fmla="*/ 768725 h 4239440"/>
              <a:gd name="connsiteX96" fmla="*/ 1117684 w 6230568"/>
              <a:gd name="connsiteY96" fmla="*/ 688420 h 4239440"/>
              <a:gd name="connsiteX97" fmla="*/ 928778 w 6230568"/>
              <a:gd name="connsiteY97" fmla="*/ 701040 h 4239440"/>
              <a:gd name="connsiteX98" fmla="*/ 1243877 w 6230568"/>
              <a:gd name="connsiteY98" fmla="*/ 574464 h 4239440"/>
              <a:gd name="connsiteX99" fmla="*/ 1291678 w 6230568"/>
              <a:gd name="connsiteY99" fmla="*/ 566434 h 4239440"/>
              <a:gd name="connsiteX100" fmla="*/ 1797596 w 6230568"/>
              <a:gd name="connsiteY100" fmla="*/ 476952 h 4239440"/>
              <a:gd name="connsiteX101" fmla="*/ 1895491 w 6230568"/>
              <a:gd name="connsiteY101" fmla="*/ 432593 h 4239440"/>
              <a:gd name="connsiteX102" fmla="*/ 1782682 w 6230568"/>
              <a:gd name="connsiteY102" fmla="*/ 423033 h 4239440"/>
              <a:gd name="connsiteX103" fmla="*/ 1406781 w 6230568"/>
              <a:gd name="connsiteY103" fmla="*/ 449419 h 4239440"/>
              <a:gd name="connsiteX104" fmla="*/ 1662226 w 6230568"/>
              <a:gd name="connsiteY104" fmla="*/ 393970 h 4239440"/>
              <a:gd name="connsiteX105" fmla="*/ 1383837 w 6230568"/>
              <a:gd name="connsiteY105" fmla="*/ 376762 h 4239440"/>
              <a:gd name="connsiteX106" fmla="*/ 1318063 w 6230568"/>
              <a:gd name="connsiteY106" fmla="*/ 333168 h 4239440"/>
              <a:gd name="connsiteX107" fmla="*/ 1365099 w 6230568"/>
              <a:gd name="connsiteY107" fmla="*/ 290722 h 4239440"/>
              <a:gd name="connsiteX108" fmla="*/ 1536798 w 6230568"/>
              <a:gd name="connsiteY108" fmla="*/ 244069 h 4239440"/>
              <a:gd name="connsiteX109" fmla="*/ 1711938 w 6230568"/>
              <a:gd name="connsiteY109" fmla="*/ 175619 h 4239440"/>
              <a:gd name="connsiteX110" fmla="*/ 2273687 w 6230568"/>
              <a:gd name="connsiteY110" fmla="*/ 78488 h 4239440"/>
              <a:gd name="connsiteX111" fmla="*/ 2646913 w 6230568"/>
              <a:gd name="connsiteY111" fmla="*/ 46749 h 4239440"/>
              <a:gd name="connsiteX112" fmla="*/ 3362388 w 6230568"/>
              <a:gd name="connsiteY112" fmla="*/ 861 h 423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230568" h="4239440">
                <a:moveTo>
                  <a:pt x="3362388" y="861"/>
                </a:moveTo>
                <a:cubicBezTo>
                  <a:pt x="3584946" y="-3346"/>
                  <a:pt x="3805210" y="8891"/>
                  <a:pt x="4026621" y="15392"/>
                </a:cubicBezTo>
                <a:cubicBezTo>
                  <a:pt x="4388374" y="26482"/>
                  <a:pt x="4752039" y="26099"/>
                  <a:pt x="5114556" y="34130"/>
                </a:cubicBezTo>
                <a:cubicBezTo>
                  <a:pt x="5340556" y="39101"/>
                  <a:pt x="5563879" y="57074"/>
                  <a:pt x="5776495" y="112905"/>
                </a:cubicBezTo>
                <a:cubicBezTo>
                  <a:pt x="5806322" y="120935"/>
                  <a:pt x="5839973" y="122465"/>
                  <a:pt x="5862918" y="141585"/>
                </a:cubicBezTo>
                <a:cubicBezTo>
                  <a:pt x="5888539" y="162999"/>
                  <a:pt x="5878214" y="194356"/>
                  <a:pt x="5840738" y="200475"/>
                </a:cubicBezTo>
                <a:cubicBezTo>
                  <a:pt x="5792938" y="208505"/>
                  <a:pt x="5743991" y="210800"/>
                  <a:pt x="5691219" y="216153"/>
                </a:cubicBezTo>
                <a:cubicBezTo>
                  <a:pt x="5711486" y="245598"/>
                  <a:pt x="5760434" y="223419"/>
                  <a:pt x="5773053" y="260130"/>
                </a:cubicBezTo>
                <a:cubicBezTo>
                  <a:pt x="5716458" y="285368"/>
                  <a:pt x="5648008" y="268925"/>
                  <a:pt x="5593324" y="293781"/>
                </a:cubicBezTo>
                <a:cubicBezTo>
                  <a:pt x="5594854" y="310989"/>
                  <a:pt x="5607090" y="312519"/>
                  <a:pt x="5617033" y="317108"/>
                </a:cubicBezTo>
                <a:cubicBezTo>
                  <a:pt x="5626976" y="321314"/>
                  <a:pt x="5651831" y="315196"/>
                  <a:pt x="5641124" y="339287"/>
                </a:cubicBezTo>
                <a:cubicBezTo>
                  <a:pt x="5527551" y="353818"/>
                  <a:pt x="5418949" y="403148"/>
                  <a:pt x="5299256" y="396265"/>
                </a:cubicBezTo>
                <a:cubicBezTo>
                  <a:pt x="5447247" y="409649"/>
                  <a:pt x="5572292" y="464333"/>
                  <a:pt x="5703073" y="500661"/>
                </a:cubicBezTo>
                <a:cubicBezTo>
                  <a:pt x="5697720" y="543490"/>
                  <a:pt x="5644949" y="526282"/>
                  <a:pt x="5629652" y="556874"/>
                </a:cubicBezTo>
                <a:cubicBezTo>
                  <a:pt x="5713398" y="578288"/>
                  <a:pt x="5793703" y="603527"/>
                  <a:pt x="5862918" y="645591"/>
                </a:cubicBezTo>
                <a:cubicBezTo>
                  <a:pt x="5925250" y="683449"/>
                  <a:pt x="5984521" y="725131"/>
                  <a:pt x="6052207" y="756106"/>
                </a:cubicBezTo>
                <a:cubicBezTo>
                  <a:pt x="6123334" y="788611"/>
                  <a:pt x="6166545" y="830293"/>
                  <a:pt x="6158515" y="901419"/>
                </a:cubicBezTo>
                <a:cubicBezTo>
                  <a:pt x="6155073" y="930482"/>
                  <a:pt x="6164251" y="954955"/>
                  <a:pt x="6195990" y="966427"/>
                </a:cubicBezTo>
                <a:cubicBezTo>
                  <a:pt x="6235378" y="980576"/>
                  <a:pt x="6231172" y="1001990"/>
                  <a:pt x="6229642" y="1034878"/>
                </a:cubicBezTo>
                <a:cubicBezTo>
                  <a:pt x="6227347" y="1074265"/>
                  <a:pt x="6207080" y="1089562"/>
                  <a:pt x="6171516" y="1102946"/>
                </a:cubicBezTo>
                <a:cubicBezTo>
                  <a:pt x="6120657" y="1121682"/>
                  <a:pt x="6120274" y="1150745"/>
                  <a:pt x="6133659" y="1185545"/>
                </a:cubicBezTo>
                <a:cubicBezTo>
                  <a:pt x="6140925" y="1204664"/>
                  <a:pt x="6152014" y="1219961"/>
                  <a:pt x="6168458" y="1234110"/>
                </a:cubicBezTo>
                <a:cubicBezTo>
                  <a:pt x="6225435" y="1283439"/>
                  <a:pt x="6225053" y="1284204"/>
                  <a:pt x="6169222" y="1342712"/>
                </a:cubicBezTo>
                <a:cubicBezTo>
                  <a:pt x="6154308" y="1358390"/>
                  <a:pt x="6138247" y="1368715"/>
                  <a:pt x="6145131" y="1393954"/>
                </a:cubicBezTo>
                <a:cubicBezTo>
                  <a:pt x="6168458" y="1477700"/>
                  <a:pt x="6165398" y="1477700"/>
                  <a:pt x="6071709" y="1505233"/>
                </a:cubicBezTo>
                <a:cubicBezTo>
                  <a:pt x="6050295" y="1511734"/>
                  <a:pt x="6021615" y="1505998"/>
                  <a:pt x="6009378" y="1530089"/>
                </a:cubicBezTo>
                <a:cubicBezTo>
                  <a:pt x="6017026" y="1547680"/>
                  <a:pt x="5999053" y="1972146"/>
                  <a:pt x="6015879" y="1979030"/>
                </a:cubicBezTo>
                <a:cubicBezTo>
                  <a:pt x="6147425" y="2032948"/>
                  <a:pt x="6163868" y="2096427"/>
                  <a:pt x="6061385" y="2196234"/>
                </a:cubicBezTo>
                <a:cubicBezTo>
                  <a:pt x="5992552" y="2263155"/>
                  <a:pt x="6000582" y="2372522"/>
                  <a:pt x="6029263" y="2440972"/>
                </a:cubicBezTo>
                <a:cubicBezTo>
                  <a:pt x="6137482" y="2471182"/>
                  <a:pt x="6113774" y="2551486"/>
                  <a:pt x="6135571" y="2621848"/>
                </a:cubicBezTo>
                <a:cubicBezTo>
                  <a:pt x="6151632" y="2674620"/>
                  <a:pt x="6088535" y="2667354"/>
                  <a:pt x="6091594" y="2691446"/>
                </a:cubicBezTo>
                <a:cubicBezTo>
                  <a:pt x="6131364" y="2720508"/>
                  <a:pt x="6184518" y="2729686"/>
                  <a:pt x="6215493" y="2769456"/>
                </a:cubicBezTo>
                <a:cubicBezTo>
                  <a:pt x="6159662" y="2798518"/>
                  <a:pt x="6131364" y="2839435"/>
                  <a:pt x="6100389" y="2880352"/>
                </a:cubicBezTo>
                <a:cubicBezTo>
                  <a:pt x="6050295" y="2946890"/>
                  <a:pt x="5982227" y="3003103"/>
                  <a:pt x="5909953" y="3053963"/>
                </a:cubicBezTo>
                <a:cubicBezTo>
                  <a:pt x="5873243" y="3408068"/>
                  <a:pt x="5754698" y="3779763"/>
                  <a:pt x="5741696" y="3798118"/>
                </a:cubicBezTo>
                <a:cubicBezTo>
                  <a:pt x="5688160" y="3792764"/>
                  <a:pt x="5584146" y="4006910"/>
                  <a:pt x="5493899" y="4026795"/>
                </a:cubicBezTo>
                <a:cubicBezTo>
                  <a:pt x="5399063" y="4048592"/>
                  <a:pt x="3988763" y="4249736"/>
                  <a:pt x="3773471" y="4239028"/>
                </a:cubicBezTo>
                <a:cubicBezTo>
                  <a:pt x="2603319" y="4182050"/>
                  <a:pt x="2569285" y="4103275"/>
                  <a:pt x="2569285" y="4103275"/>
                </a:cubicBezTo>
                <a:cubicBezTo>
                  <a:pt x="2569285" y="4103275"/>
                  <a:pt x="2635823" y="4083773"/>
                  <a:pt x="2693948" y="4061593"/>
                </a:cubicBezTo>
                <a:cubicBezTo>
                  <a:pt x="2658767" y="4062741"/>
                  <a:pt x="2623587" y="4063505"/>
                  <a:pt x="2588788" y="4062358"/>
                </a:cubicBezTo>
                <a:cubicBezTo>
                  <a:pt x="2319193" y="4054328"/>
                  <a:pt x="2565461" y="4039414"/>
                  <a:pt x="2300073" y="4008822"/>
                </a:cubicBezTo>
                <a:cubicBezTo>
                  <a:pt x="1852280" y="3957198"/>
                  <a:pt x="1919582" y="3943813"/>
                  <a:pt x="1508500" y="3798118"/>
                </a:cubicBezTo>
                <a:cubicBezTo>
                  <a:pt x="1472171" y="3785116"/>
                  <a:pt x="1217109" y="3706342"/>
                  <a:pt x="1061089" y="3697546"/>
                </a:cubicBezTo>
                <a:cubicBezTo>
                  <a:pt x="1019790" y="3695252"/>
                  <a:pt x="974667" y="3696017"/>
                  <a:pt x="939102" y="3648216"/>
                </a:cubicBezTo>
                <a:cubicBezTo>
                  <a:pt x="1048088" y="3649746"/>
                  <a:pt x="1141776" y="3649746"/>
                  <a:pt x="1243495" y="3624890"/>
                </a:cubicBezTo>
                <a:cubicBezTo>
                  <a:pt x="1189194" y="3590473"/>
                  <a:pt x="1126862" y="3619919"/>
                  <a:pt x="1083651" y="3595827"/>
                </a:cubicBezTo>
                <a:cubicBezTo>
                  <a:pt x="1043116" y="3573648"/>
                  <a:pt x="1007935" y="3570589"/>
                  <a:pt x="966636" y="3605770"/>
                </a:cubicBezTo>
                <a:cubicBezTo>
                  <a:pt x="945221" y="3624125"/>
                  <a:pt x="907363" y="3620683"/>
                  <a:pt x="885566" y="3609976"/>
                </a:cubicBezTo>
                <a:cubicBezTo>
                  <a:pt x="768933" y="3552233"/>
                  <a:pt x="771610" y="3552998"/>
                  <a:pt x="641976" y="3567912"/>
                </a:cubicBezTo>
                <a:cubicBezTo>
                  <a:pt x="559377" y="3577089"/>
                  <a:pt x="475248" y="3593533"/>
                  <a:pt x="399533" y="3583590"/>
                </a:cubicBezTo>
                <a:cubicBezTo>
                  <a:pt x="389973" y="3561793"/>
                  <a:pt x="398385" y="3551851"/>
                  <a:pt x="409093" y="3548792"/>
                </a:cubicBezTo>
                <a:cubicBezTo>
                  <a:pt x="583468" y="3501374"/>
                  <a:pt x="615972" y="3447073"/>
                  <a:pt x="792642" y="3417628"/>
                </a:cubicBezTo>
                <a:cubicBezTo>
                  <a:pt x="805644" y="3384359"/>
                  <a:pt x="741400" y="3378622"/>
                  <a:pt x="771610" y="3345736"/>
                </a:cubicBezTo>
                <a:cubicBezTo>
                  <a:pt x="826676" y="3320115"/>
                  <a:pt x="891302" y="3350325"/>
                  <a:pt x="945986" y="3317056"/>
                </a:cubicBezTo>
                <a:cubicBezTo>
                  <a:pt x="936426" y="3293347"/>
                  <a:pt x="890537" y="3310555"/>
                  <a:pt x="892449" y="3285316"/>
                </a:cubicBezTo>
                <a:cubicBezTo>
                  <a:pt x="894744" y="3256254"/>
                  <a:pt x="926866" y="3260843"/>
                  <a:pt x="949045" y="3262755"/>
                </a:cubicBezTo>
                <a:cubicBezTo>
                  <a:pt x="1056500" y="3272697"/>
                  <a:pt x="1149806" y="3218396"/>
                  <a:pt x="1252673" y="3200041"/>
                </a:cubicBezTo>
                <a:cubicBezTo>
                  <a:pt x="1142923" y="3154152"/>
                  <a:pt x="503164" y="3190863"/>
                  <a:pt x="388825" y="3176714"/>
                </a:cubicBezTo>
                <a:cubicBezTo>
                  <a:pt x="269133" y="3162183"/>
                  <a:pt x="78697" y="3123560"/>
                  <a:pt x="127644" y="3111323"/>
                </a:cubicBezTo>
                <a:cubicBezTo>
                  <a:pt x="183093" y="3097175"/>
                  <a:pt x="380795" y="2929300"/>
                  <a:pt x="437008" y="2921652"/>
                </a:cubicBezTo>
                <a:cubicBezTo>
                  <a:pt x="502399" y="2912857"/>
                  <a:pt x="515401" y="2901002"/>
                  <a:pt x="601441" y="2840965"/>
                </a:cubicBezTo>
                <a:cubicBezTo>
                  <a:pt x="658037" y="2801577"/>
                  <a:pt x="422477" y="2887235"/>
                  <a:pt x="330700" y="2859320"/>
                </a:cubicBezTo>
                <a:cubicBezTo>
                  <a:pt x="297049" y="2848995"/>
                  <a:pt x="534521" y="2740010"/>
                  <a:pt x="534521" y="2720126"/>
                </a:cubicBezTo>
                <a:cubicBezTo>
                  <a:pt x="534521" y="2699093"/>
                  <a:pt x="513106" y="2694505"/>
                  <a:pt x="492839" y="2694505"/>
                </a:cubicBezTo>
                <a:cubicBezTo>
                  <a:pt x="447715" y="2694505"/>
                  <a:pt x="461482" y="2676149"/>
                  <a:pt x="416358" y="2677297"/>
                </a:cubicBezTo>
                <a:cubicBezTo>
                  <a:pt x="548670" y="2624143"/>
                  <a:pt x="630504" y="2638292"/>
                  <a:pt x="761285" y="2589726"/>
                </a:cubicBezTo>
                <a:cubicBezTo>
                  <a:pt x="825147" y="2566017"/>
                  <a:pt x="599147" y="2487242"/>
                  <a:pt x="664920" y="2466593"/>
                </a:cubicBezTo>
                <a:cubicBezTo>
                  <a:pt x="689776" y="2458562"/>
                  <a:pt x="723045" y="2466975"/>
                  <a:pt x="740253" y="2438677"/>
                </a:cubicBezTo>
                <a:cubicBezTo>
                  <a:pt x="713103" y="2416116"/>
                  <a:pt x="677157" y="2426058"/>
                  <a:pt x="650006" y="2435236"/>
                </a:cubicBezTo>
                <a:cubicBezTo>
                  <a:pt x="580791" y="2458945"/>
                  <a:pt x="585763" y="2453209"/>
                  <a:pt x="578879" y="2435618"/>
                </a:cubicBezTo>
                <a:cubicBezTo>
                  <a:pt x="556318" y="2375581"/>
                  <a:pt x="500487" y="2394701"/>
                  <a:pt x="451157" y="2404644"/>
                </a:cubicBezTo>
                <a:cubicBezTo>
                  <a:pt x="302020" y="2434471"/>
                  <a:pt x="150971" y="2426058"/>
                  <a:pt x="2216" y="2456650"/>
                </a:cubicBezTo>
                <a:cubicBezTo>
                  <a:pt x="-13844" y="2460092"/>
                  <a:pt x="61489" y="2391642"/>
                  <a:pt x="97052" y="2383611"/>
                </a:cubicBezTo>
                <a:cubicBezTo>
                  <a:pt x="135675" y="2375199"/>
                  <a:pt x="183093" y="2381317"/>
                  <a:pt x="210626" y="2341930"/>
                </a:cubicBezTo>
                <a:cubicBezTo>
                  <a:pt x="161678" y="2331987"/>
                  <a:pt x="105848" y="2351107"/>
                  <a:pt x="57282" y="2319750"/>
                </a:cubicBezTo>
                <a:cubicBezTo>
                  <a:pt x="165120" y="2276539"/>
                  <a:pt x="272575" y="2278068"/>
                  <a:pt x="365499" y="2250153"/>
                </a:cubicBezTo>
                <a:cubicBezTo>
                  <a:pt x="373912" y="2198529"/>
                  <a:pt x="312727" y="2217266"/>
                  <a:pt x="290548" y="2187821"/>
                </a:cubicBezTo>
                <a:cubicBezTo>
                  <a:pt x="990345" y="2137344"/>
                  <a:pt x="599529" y="1988207"/>
                  <a:pt x="482896" y="1906755"/>
                </a:cubicBezTo>
                <a:cubicBezTo>
                  <a:pt x="443891" y="1879605"/>
                  <a:pt x="853827" y="1750735"/>
                  <a:pt x="867211" y="1747294"/>
                </a:cubicBezTo>
                <a:cubicBezTo>
                  <a:pt x="901245" y="1739263"/>
                  <a:pt x="1036233" y="1744999"/>
                  <a:pt x="1063766" y="1734674"/>
                </a:cubicBezTo>
                <a:cubicBezTo>
                  <a:pt x="1098947" y="1721673"/>
                  <a:pt x="982696" y="1699111"/>
                  <a:pt x="1008701" y="1683432"/>
                </a:cubicBezTo>
                <a:cubicBezTo>
                  <a:pt x="1191107" y="1572918"/>
                  <a:pt x="1204107" y="1406573"/>
                  <a:pt x="1152865" y="1394719"/>
                </a:cubicBezTo>
                <a:cubicBezTo>
                  <a:pt x="1099712" y="1382482"/>
                  <a:pt x="1047706" y="1392042"/>
                  <a:pt x="998376" y="1411927"/>
                </a:cubicBezTo>
                <a:cubicBezTo>
                  <a:pt x="918070" y="1444431"/>
                  <a:pt x="362057" y="1398160"/>
                  <a:pt x="206419" y="1424164"/>
                </a:cubicBezTo>
                <a:cubicBezTo>
                  <a:pt x="182710" y="1427988"/>
                  <a:pt x="150589" y="1445196"/>
                  <a:pt x="128027" y="1413074"/>
                </a:cubicBezTo>
                <a:cubicBezTo>
                  <a:pt x="288254" y="1309060"/>
                  <a:pt x="493986" y="1338888"/>
                  <a:pt x="672950" y="1268143"/>
                </a:cubicBezTo>
                <a:cubicBezTo>
                  <a:pt x="602588" y="1219578"/>
                  <a:pt x="531079" y="1221873"/>
                  <a:pt x="457658" y="1229138"/>
                </a:cubicBezTo>
                <a:cubicBezTo>
                  <a:pt x="438538" y="1231050"/>
                  <a:pt x="412534" y="1233727"/>
                  <a:pt x="407945" y="1213459"/>
                </a:cubicBezTo>
                <a:cubicBezTo>
                  <a:pt x="402209" y="1187838"/>
                  <a:pt x="433184" y="1183250"/>
                  <a:pt x="453451" y="1172924"/>
                </a:cubicBezTo>
                <a:cubicBezTo>
                  <a:pt x="484426" y="1156863"/>
                  <a:pt x="530314" y="1175984"/>
                  <a:pt x="568172" y="1132007"/>
                </a:cubicBezTo>
                <a:cubicBezTo>
                  <a:pt x="453451" y="1142333"/>
                  <a:pt x="356704" y="1160305"/>
                  <a:pt x="255367" y="1190898"/>
                </a:cubicBezTo>
                <a:cubicBezTo>
                  <a:pt x="264162" y="1163747"/>
                  <a:pt x="294754" y="1151128"/>
                  <a:pt x="277546" y="1128567"/>
                </a:cubicBezTo>
                <a:cubicBezTo>
                  <a:pt x="264545" y="1111740"/>
                  <a:pt x="227452" y="1103709"/>
                  <a:pt x="246572" y="1072353"/>
                </a:cubicBezTo>
                <a:cubicBezTo>
                  <a:pt x="300490" y="1039083"/>
                  <a:pt x="376971" y="1047879"/>
                  <a:pt x="422859" y="1000078"/>
                </a:cubicBezTo>
                <a:cubicBezTo>
                  <a:pt x="487868" y="932012"/>
                  <a:pt x="588822" y="908684"/>
                  <a:pt x="668362" y="858972"/>
                </a:cubicBezTo>
                <a:cubicBezTo>
                  <a:pt x="694747" y="842911"/>
                  <a:pt x="867976" y="786699"/>
                  <a:pt x="914629" y="768725"/>
                </a:cubicBezTo>
                <a:cubicBezTo>
                  <a:pt x="979637" y="743486"/>
                  <a:pt x="1053823" y="734691"/>
                  <a:pt x="1117684" y="688420"/>
                </a:cubicBezTo>
                <a:cubicBezTo>
                  <a:pt x="1054970" y="678860"/>
                  <a:pt x="1004112" y="722072"/>
                  <a:pt x="928778" y="701040"/>
                </a:cubicBezTo>
                <a:cubicBezTo>
                  <a:pt x="1048088" y="656299"/>
                  <a:pt x="1157454" y="636031"/>
                  <a:pt x="1243877" y="574464"/>
                </a:cubicBezTo>
                <a:cubicBezTo>
                  <a:pt x="1254585" y="566816"/>
                  <a:pt x="1275617" y="569111"/>
                  <a:pt x="1291678" y="566434"/>
                </a:cubicBezTo>
                <a:cubicBezTo>
                  <a:pt x="1460699" y="539283"/>
                  <a:pt x="1630486" y="516339"/>
                  <a:pt x="1797596" y="476952"/>
                </a:cubicBezTo>
                <a:cubicBezTo>
                  <a:pt x="1835454" y="467774"/>
                  <a:pt x="1902374" y="465480"/>
                  <a:pt x="1895491" y="432593"/>
                </a:cubicBezTo>
                <a:cubicBezTo>
                  <a:pt x="1885166" y="383263"/>
                  <a:pt x="1822835" y="418444"/>
                  <a:pt x="1782682" y="423033"/>
                </a:cubicBezTo>
                <a:cubicBezTo>
                  <a:pt x="1658019" y="437947"/>
                  <a:pt x="1533356" y="463950"/>
                  <a:pt x="1406781" y="449419"/>
                </a:cubicBezTo>
                <a:cubicBezTo>
                  <a:pt x="1492056" y="431064"/>
                  <a:pt x="1576950" y="412326"/>
                  <a:pt x="1662226" y="393970"/>
                </a:cubicBezTo>
                <a:cubicBezTo>
                  <a:pt x="1564330" y="400471"/>
                  <a:pt x="1479055" y="357642"/>
                  <a:pt x="1383837" y="376762"/>
                </a:cubicBezTo>
                <a:cubicBezTo>
                  <a:pt x="1353244" y="382881"/>
                  <a:pt x="1321123" y="363378"/>
                  <a:pt x="1318063" y="333168"/>
                </a:cubicBezTo>
                <a:cubicBezTo>
                  <a:pt x="1314622" y="309077"/>
                  <a:pt x="1343302" y="298370"/>
                  <a:pt x="1365099" y="290722"/>
                </a:cubicBezTo>
                <a:cubicBezTo>
                  <a:pt x="1420930" y="271219"/>
                  <a:pt x="1465288" y="213477"/>
                  <a:pt x="1536798" y="244069"/>
                </a:cubicBezTo>
                <a:cubicBezTo>
                  <a:pt x="1581921" y="195886"/>
                  <a:pt x="1653813" y="188238"/>
                  <a:pt x="1711938" y="175619"/>
                </a:cubicBezTo>
                <a:cubicBezTo>
                  <a:pt x="1897403" y="135849"/>
                  <a:pt x="2085546" y="104874"/>
                  <a:pt x="2273687" y="78488"/>
                </a:cubicBezTo>
                <a:cubicBezTo>
                  <a:pt x="2397204" y="61280"/>
                  <a:pt x="2524544" y="68546"/>
                  <a:pt x="2646913" y="46749"/>
                </a:cubicBezTo>
                <a:cubicBezTo>
                  <a:pt x="2886297" y="4302"/>
                  <a:pt x="3124151" y="5450"/>
                  <a:pt x="3362388" y="861"/>
                </a:cubicBez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4233E2B-B267-4324-BA1D-57345439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426"/>
            <a:ext cx="3220880" cy="4024310"/>
          </a:xfrm>
        </p:spPr>
        <p:txBody>
          <a:bodyPr>
            <a:normAutofit/>
          </a:bodyPr>
          <a:lstStyle/>
          <a:p>
            <a:r>
              <a:rPr lang="fr-FR" sz="3600"/>
              <a:t>Tax evasion from private individuals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6D860DB-48C3-441A-9182-638730EE3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428210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74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717E5B-2C1D-4094-9D25-6FF6FBD92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834243"/>
            <a:ext cx="3781618" cy="3189514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rgbClr val="D58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BC1F02-AFAF-4129-A01E-84D240753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510" y="2785830"/>
            <a:ext cx="3010737" cy="1765613"/>
          </a:xfrm>
        </p:spPr>
        <p:txBody>
          <a:bodyPr>
            <a:normAutofit/>
          </a:bodyPr>
          <a:lstStyle/>
          <a:p>
            <a:pPr algn="ctr"/>
            <a:r>
              <a:rPr lang="fr-FR" sz="3200">
                <a:solidFill>
                  <a:srgbClr val="FFFFFF"/>
                </a:solidFill>
              </a:rPr>
              <a:t>Tax evasion from companies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4F5034-00DF-4B3E-B2D1-7E7787246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758" y="418519"/>
            <a:ext cx="6068786" cy="4928300"/>
          </a:xfrm>
        </p:spPr>
        <p:txBody>
          <a:bodyPr anchor="ctr">
            <a:normAutofit/>
          </a:bodyPr>
          <a:lstStyle/>
          <a:p>
            <a:r>
              <a:rPr lang="fr-FR" sz="2000" b="1" dirty="0"/>
              <a:t>There are </a:t>
            </a:r>
            <a:r>
              <a:rPr lang="fr-FR" sz="2000" b="1" dirty="0" err="1"/>
              <a:t>different</a:t>
            </a:r>
            <a:r>
              <a:rPr lang="fr-FR" sz="2000" b="1" dirty="0"/>
              <a:t> </a:t>
            </a:r>
            <a:r>
              <a:rPr lang="fr-FR" sz="2000" b="1" dirty="0" err="1"/>
              <a:t>processes</a:t>
            </a:r>
            <a:r>
              <a:rPr lang="fr-FR" sz="2000" b="1" dirty="0"/>
              <a:t> </a:t>
            </a:r>
            <a:r>
              <a:rPr lang="fr-FR" sz="2000" b="1" dirty="0" err="1"/>
              <a:t>resulting</a:t>
            </a:r>
            <a:r>
              <a:rPr lang="fr-FR" sz="2000" b="1" dirty="0"/>
              <a:t> of abusive fiscal practices: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4BEF8F7-4596-443B-B1D1-3CBEB97D23C4}"/>
              </a:ext>
            </a:extLst>
          </p:cNvPr>
          <p:cNvSpPr txBox="1"/>
          <p:nvPr/>
        </p:nvSpPr>
        <p:spPr>
          <a:xfrm>
            <a:off x="5844986" y="3976813"/>
            <a:ext cx="100285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i="1" dirty="0" err="1"/>
              <a:t>Unfair</a:t>
            </a:r>
            <a:r>
              <a:rPr lang="fr-FR" i="1" dirty="0"/>
              <a:t> mergers and group arrangements</a:t>
            </a:r>
          </a:p>
          <a:p>
            <a:pPr marL="285750" indent="-285750">
              <a:buFontTx/>
              <a:buChar char="-"/>
            </a:pPr>
            <a:endParaRPr lang="fr-FR" i="1" dirty="0"/>
          </a:p>
          <a:p>
            <a:pPr marL="285750" indent="-285750">
              <a:buFontTx/>
              <a:buChar char="-"/>
            </a:pPr>
            <a:r>
              <a:rPr lang="fr-FR" i="1" dirty="0"/>
              <a:t>Double Irish</a:t>
            </a:r>
          </a:p>
          <a:p>
            <a:pPr marL="285750" indent="-285750">
              <a:buFontTx/>
              <a:buChar char="-"/>
            </a:pPr>
            <a:endParaRPr lang="fr-FR" i="1" dirty="0"/>
          </a:p>
          <a:p>
            <a:pPr marL="285750" indent="-285750">
              <a:buFontTx/>
              <a:buChar char="-"/>
            </a:pPr>
            <a:r>
              <a:rPr lang="fr-FR" i="1" dirty="0"/>
              <a:t>Transfer Pricing </a:t>
            </a:r>
            <a:r>
              <a:rPr lang="fr-FR" i="1" dirty="0" err="1"/>
              <a:t>adjustment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18541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0F463-3D84-47EC-8F62-7EFC4618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Unfair</a:t>
            </a:r>
            <a:r>
              <a:rPr lang="fr-FR" dirty="0"/>
              <a:t> mergers and group arrangements</a:t>
            </a:r>
          </a:p>
        </p:txBody>
      </p:sp>
      <p:pic>
        <p:nvPicPr>
          <p:cNvPr id="5" name="Graphique 4" descr="Bâtiment contour">
            <a:extLst>
              <a:ext uri="{FF2B5EF4-FFF2-40B4-BE49-F238E27FC236}">
                <a16:creationId xmlns:a16="http://schemas.microsoft.com/office/drawing/2014/main" id="{E8F1FA94-FDB7-40EC-B236-AE0C375C3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26" y="4569293"/>
            <a:ext cx="1065627" cy="1065627"/>
          </a:xfrm>
          <a:prstGeom prst="rect">
            <a:avLst/>
          </a:prstGeom>
        </p:spPr>
      </p:pic>
      <p:pic>
        <p:nvPicPr>
          <p:cNvPr id="7" name="Graphique 6" descr="Bâtiment avec un remplissage uni">
            <a:extLst>
              <a:ext uri="{FF2B5EF4-FFF2-40B4-BE49-F238E27FC236}">
                <a16:creationId xmlns:a16="http://schemas.microsoft.com/office/drawing/2014/main" id="{A75F135A-F0BE-4BA3-BFCB-DACBD84F3B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1081" y="4642464"/>
            <a:ext cx="914400" cy="914400"/>
          </a:xfrm>
          <a:prstGeom prst="rect">
            <a:avLst/>
          </a:prstGeom>
        </p:spPr>
      </p:pic>
      <p:pic>
        <p:nvPicPr>
          <p:cNvPr id="9" name="Graphique 8" descr="École avec un remplissage uni">
            <a:extLst>
              <a:ext uri="{FF2B5EF4-FFF2-40B4-BE49-F238E27FC236}">
                <a16:creationId xmlns:a16="http://schemas.microsoft.com/office/drawing/2014/main" id="{2C31A1FA-04FB-4234-9D3E-FDC8071AB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15440" y="2723222"/>
            <a:ext cx="914400" cy="914400"/>
          </a:xfrm>
          <a:prstGeom prst="rect">
            <a:avLst/>
          </a:prstGeom>
        </p:spPr>
      </p:pic>
      <p:pic>
        <p:nvPicPr>
          <p:cNvPr id="10" name="Graphique 9" descr="Bâtiment contour">
            <a:extLst>
              <a:ext uri="{FF2B5EF4-FFF2-40B4-BE49-F238E27FC236}">
                <a16:creationId xmlns:a16="http://schemas.microsoft.com/office/drawing/2014/main" id="{62E644B0-A48A-42EE-86FC-357D171A2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2640" y="4567851"/>
            <a:ext cx="1065627" cy="1065627"/>
          </a:xfrm>
          <a:prstGeom prst="rect">
            <a:avLst/>
          </a:prstGeom>
        </p:spPr>
      </p:pic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EB18EDC1-1425-4670-96F0-17CE463DF245}"/>
              </a:ext>
            </a:extLst>
          </p:cNvPr>
          <p:cNvCxnSpPr>
            <a:stCxn id="9" idx="2"/>
          </p:cNvCxnSpPr>
          <p:nvPr/>
        </p:nvCxnSpPr>
        <p:spPr>
          <a:xfrm>
            <a:off x="2072640" y="3637622"/>
            <a:ext cx="457200" cy="93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722A8C6-A4CE-48DF-9354-B79AB637AE53}"/>
              </a:ext>
            </a:extLst>
          </p:cNvPr>
          <p:cNvCxnSpPr>
            <a:cxnSpLocks/>
          </p:cNvCxnSpPr>
          <p:nvPr/>
        </p:nvCxnSpPr>
        <p:spPr>
          <a:xfrm flipH="1">
            <a:off x="1749287" y="3621793"/>
            <a:ext cx="323353" cy="93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que 14" descr="Bâtiment contour">
            <a:extLst>
              <a:ext uri="{FF2B5EF4-FFF2-40B4-BE49-F238E27FC236}">
                <a16:creationId xmlns:a16="http://schemas.microsoft.com/office/drawing/2014/main" id="{B2F08EA3-7020-4B1E-90DA-A80807E92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37044" y="4443317"/>
            <a:ext cx="1065627" cy="1065627"/>
          </a:xfrm>
          <a:prstGeom prst="rect">
            <a:avLst/>
          </a:prstGeom>
        </p:spPr>
      </p:pic>
      <p:pic>
        <p:nvPicPr>
          <p:cNvPr id="16" name="Graphique 15" descr="École avec un remplissage uni">
            <a:extLst>
              <a:ext uri="{FF2B5EF4-FFF2-40B4-BE49-F238E27FC236}">
                <a16:creationId xmlns:a16="http://schemas.microsoft.com/office/drawing/2014/main" id="{D9CA180A-9FE3-430C-8B60-2E1FCEB193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9858" y="2597246"/>
            <a:ext cx="914400" cy="914400"/>
          </a:xfrm>
          <a:prstGeom prst="rect">
            <a:avLst/>
          </a:prstGeom>
        </p:spPr>
      </p:pic>
      <p:pic>
        <p:nvPicPr>
          <p:cNvPr id="17" name="Graphique 16" descr="Bâtiment contour">
            <a:extLst>
              <a:ext uri="{FF2B5EF4-FFF2-40B4-BE49-F238E27FC236}">
                <a16:creationId xmlns:a16="http://schemas.microsoft.com/office/drawing/2014/main" id="{8E8D935A-9AA4-487A-BFF9-9BF8C3CF6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7058" y="4441875"/>
            <a:ext cx="1065627" cy="1065627"/>
          </a:xfrm>
          <a:prstGeom prst="rect">
            <a:avLst/>
          </a:prstGeom>
        </p:spPr>
      </p:pic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4AF6B7BE-DD12-45C1-95D2-C986EBB4DB95}"/>
              </a:ext>
            </a:extLst>
          </p:cNvPr>
          <p:cNvCxnSpPr>
            <a:stCxn id="16" idx="2"/>
          </p:cNvCxnSpPr>
          <p:nvPr/>
        </p:nvCxnSpPr>
        <p:spPr>
          <a:xfrm>
            <a:off x="8427058" y="3511646"/>
            <a:ext cx="457200" cy="93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8EA3C0D8-EED7-459C-877A-B1F42677A240}"/>
              </a:ext>
            </a:extLst>
          </p:cNvPr>
          <p:cNvCxnSpPr>
            <a:cxnSpLocks/>
          </p:cNvCxnSpPr>
          <p:nvPr/>
        </p:nvCxnSpPr>
        <p:spPr>
          <a:xfrm flipH="1">
            <a:off x="8103705" y="3495817"/>
            <a:ext cx="323353" cy="93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igne Plus 19">
            <a:extLst>
              <a:ext uri="{FF2B5EF4-FFF2-40B4-BE49-F238E27FC236}">
                <a16:creationId xmlns:a16="http://schemas.microsoft.com/office/drawing/2014/main" id="{9231B8C1-FFBC-49A1-8D9F-25831DE043DA}"/>
              </a:ext>
            </a:extLst>
          </p:cNvPr>
          <p:cNvSpPr/>
          <p:nvPr/>
        </p:nvSpPr>
        <p:spPr>
          <a:xfrm>
            <a:off x="9242652" y="4813438"/>
            <a:ext cx="250033" cy="3225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Graphique 20" descr="Bâtiment avec un remplissage uni">
            <a:extLst>
              <a:ext uri="{FF2B5EF4-FFF2-40B4-BE49-F238E27FC236}">
                <a16:creationId xmlns:a16="http://schemas.microsoft.com/office/drawing/2014/main" id="{F7C4DBB1-281E-49CC-A410-4C59612F84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18266" y="4517488"/>
            <a:ext cx="914400" cy="914400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C094B67A-EE41-4CA1-A6AC-D65AF75D725A}"/>
              </a:ext>
            </a:extLst>
          </p:cNvPr>
          <p:cNvSpPr txBox="1"/>
          <p:nvPr/>
        </p:nvSpPr>
        <p:spPr>
          <a:xfrm>
            <a:off x="2168896" y="5553092"/>
            <a:ext cx="10656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Very </a:t>
            </a:r>
            <a:r>
              <a:rPr lang="fr-FR" sz="1100" dirty="0" err="1"/>
              <a:t>benefitial</a:t>
            </a:r>
            <a:r>
              <a:rPr lang="fr-FR" sz="1100" dirty="0"/>
              <a:t> </a:t>
            </a:r>
            <a:r>
              <a:rPr lang="fr-FR" sz="1100" dirty="0" err="1"/>
              <a:t>company</a:t>
            </a:r>
            <a:endParaRPr lang="fr-FR" sz="1100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7B07AAB-0823-4AC1-9554-C0EBC02BF41E}"/>
              </a:ext>
            </a:extLst>
          </p:cNvPr>
          <p:cNvSpPr txBox="1"/>
          <p:nvPr/>
        </p:nvSpPr>
        <p:spPr>
          <a:xfrm>
            <a:off x="3691724" y="5582598"/>
            <a:ext cx="893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/>
              <a:t>Company</a:t>
            </a:r>
            <a:r>
              <a:rPr lang="fr-FR" sz="1100" dirty="0"/>
              <a:t> in </a:t>
            </a:r>
            <a:r>
              <a:rPr lang="fr-FR" sz="1100" dirty="0" err="1"/>
              <a:t>deficit</a:t>
            </a:r>
            <a:endParaRPr lang="fr-FR" sz="1100" dirty="0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CFA1365D-B2CA-4A1A-B205-61B8138116F8}"/>
              </a:ext>
            </a:extLst>
          </p:cNvPr>
          <p:cNvSpPr/>
          <p:nvPr/>
        </p:nvSpPr>
        <p:spPr>
          <a:xfrm>
            <a:off x="838200" y="2597246"/>
            <a:ext cx="2713383" cy="3750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E1A6E7A-220A-4139-9CA0-AA4932223733}"/>
              </a:ext>
            </a:extLst>
          </p:cNvPr>
          <p:cNvSpPr txBox="1"/>
          <p:nvPr/>
        </p:nvSpPr>
        <p:spPr>
          <a:xfrm>
            <a:off x="8604637" y="5523331"/>
            <a:ext cx="220019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/>
              <a:t>Unfair</a:t>
            </a:r>
            <a:r>
              <a:rPr lang="fr-FR" sz="1100" dirty="0"/>
              <a:t> </a:t>
            </a:r>
            <a:r>
              <a:rPr lang="fr-FR" sz="1100" dirty="0" err="1"/>
              <a:t>merging</a:t>
            </a:r>
            <a:r>
              <a:rPr lang="fr-FR" sz="1100" dirty="0"/>
              <a:t> of </a:t>
            </a:r>
            <a:r>
              <a:rPr lang="fr-FR" sz="1100" dirty="0" err="1"/>
              <a:t>those</a:t>
            </a:r>
            <a:r>
              <a:rPr lang="fr-FR" sz="1100" dirty="0"/>
              <a:t> </a:t>
            </a:r>
            <a:r>
              <a:rPr lang="fr-FR" sz="1100" dirty="0" err="1"/>
              <a:t>companies</a:t>
            </a:r>
            <a:r>
              <a:rPr lang="fr-FR" sz="1100" dirty="0"/>
              <a:t> to </a:t>
            </a:r>
            <a:r>
              <a:rPr lang="fr-FR" sz="1100" dirty="0" err="1"/>
              <a:t>reduce</a:t>
            </a:r>
            <a:r>
              <a:rPr lang="fr-FR" sz="1100" dirty="0"/>
              <a:t> </a:t>
            </a:r>
            <a:r>
              <a:rPr lang="fr-FR" sz="1100" dirty="0" err="1"/>
              <a:t>declared</a:t>
            </a:r>
            <a:r>
              <a:rPr lang="fr-FR" sz="1100" dirty="0"/>
              <a:t> revenues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2DA520D1-6FCC-4EBC-93B4-F0D9E20D09B4}"/>
              </a:ext>
            </a:extLst>
          </p:cNvPr>
          <p:cNvSpPr/>
          <p:nvPr/>
        </p:nvSpPr>
        <p:spPr>
          <a:xfrm>
            <a:off x="7515970" y="2566602"/>
            <a:ext cx="3165282" cy="3750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D262DBB-3673-454C-8A23-FF4E20CEF496}"/>
              </a:ext>
            </a:extLst>
          </p:cNvPr>
          <p:cNvSpPr txBox="1"/>
          <p:nvPr/>
        </p:nvSpPr>
        <p:spPr>
          <a:xfrm>
            <a:off x="3556322" y="2749535"/>
            <a:ext cx="89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Group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B9EC7C6-3608-448B-86C5-092CD74885CF}"/>
              </a:ext>
            </a:extLst>
          </p:cNvPr>
          <p:cNvSpPr txBox="1"/>
          <p:nvPr/>
        </p:nvSpPr>
        <p:spPr>
          <a:xfrm>
            <a:off x="10681252" y="2749535"/>
            <a:ext cx="89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Group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EC49908A-4073-4ECB-9794-96F204EC194B}"/>
              </a:ext>
            </a:extLst>
          </p:cNvPr>
          <p:cNvSpPr/>
          <p:nvPr/>
        </p:nvSpPr>
        <p:spPr>
          <a:xfrm>
            <a:off x="5433825" y="37344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39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E089F-3ABD-4C17-A936-2E1171D31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Double Irish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21A776A-955C-4240-A70C-EA9904D09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500" y="1323249"/>
            <a:ext cx="9175862" cy="541443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8FD13D-F33B-4887-A774-D526231D3999}"/>
              </a:ext>
            </a:extLst>
          </p:cNvPr>
          <p:cNvSpPr txBox="1"/>
          <p:nvPr/>
        </p:nvSpPr>
        <p:spPr>
          <a:xfrm>
            <a:off x="4415701" y="2998113"/>
            <a:ext cx="1295986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sale of products in </a:t>
            </a:r>
            <a:r>
              <a:rPr lang="en-US" sz="1100" dirty="0" err="1"/>
              <a:t>france</a:t>
            </a:r>
            <a:endParaRPr lang="fr-FR" sz="11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D12E351-31CF-469E-8A4A-97B5F822D97D}"/>
              </a:ext>
            </a:extLst>
          </p:cNvPr>
          <p:cNvSpPr txBox="1"/>
          <p:nvPr/>
        </p:nvSpPr>
        <p:spPr>
          <a:xfrm>
            <a:off x="5366590" y="3891966"/>
            <a:ext cx="102368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Brand fee</a:t>
            </a:r>
            <a:endParaRPr lang="fr-FR" sz="12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0F37EE1-CB22-4AC0-A400-6ACC003725F4}"/>
              </a:ext>
            </a:extLst>
          </p:cNvPr>
          <p:cNvSpPr txBox="1"/>
          <p:nvPr/>
        </p:nvSpPr>
        <p:spPr>
          <a:xfrm>
            <a:off x="7324553" y="2998113"/>
            <a:ext cx="129598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Returns to the mother company located in another country</a:t>
            </a:r>
            <a:endParaRPr lang="fr-FR" sz="10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F70B18F-7A5F-406A-A435-24606727A4B4}"/>
              </a:ext>
            </a:extLst>
          </p:cNvPr>
          <p:cNvSpPr txBox="1"/>
          <p:nvPr/>
        </p:nvSpPr>
        <p:spPr>
          <a:xfrm>
            <a:off x="7761874" y="5933469"/>
            <a:ext cx="3139625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Revenues located in a jurisdiction with no income taxes</a:t>
            </a:r>
            <a:endParaRPr lang="fr-FR" sz="11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F1135E0-1740-4ED7-8229-693A4E6F7DB1}"/>
              </a:ext>
            </a:extLst>
          </p:cNvPr>
          <p:cNvSpPr txBox="1"/>
          <p:nvPr/>
        </p:nvSpPr>
        <p:spPr>
          <a:xfrm>
            <a:off x="1725638" y="4555244"/>
            <a:ext cx="2554814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Commission &lt;5% of total revenues: part which will be taxed in France</a:t>
            </a:r>
            <a:endParaRPr lang="fr-FR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1021177A-4FAF-4FAF-8682-23B150703131}"/>
                  </a:ext>
                </a:extLst>
              </p14:cNvPr>
              <p14:cNvContentPartPr/>
              <p14:nvPr/>
            </p14:nvContentPartPr>
            <p14:xfrm>
              <a:off x="4114701" y="1509866"/>
              <a:ext cx="4660560" cy="412200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1021177A-4FAF-4FAF-8682-23B1507031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51701" y="1447226"/>
                <a:ext cx="4786200" cy="537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e 15">
            <a:extLst>
              <a:ext uri="{FF2B5EF4-FFF2-40B4-BE49-F238E27FC236}">
                <a16:creationId xmlns:a16="http://schemas.microsoft.com/office/drawing/2014/main" id="{D8561166-DF98-493E-8FD2-1B5001663557}"/>
              </a:ext>
            </a:extLst>
          </p:cNvPr>
          <p:cNvGrpSpPr/>
          <p:nvPr/>
        </p:nvGrpSpPr>
        <p:grpSpPr>
          <a:xfrm>
            <a:off x="4050261" y="1417346"/>
            <a:ext cx="4022640" cy="1315440"/>
            <a:chOff x="4050261" y="1417346"/>
            <a:chExt cx="4022640" cy="131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83987F31-7130-4715-AEE4-AEAE8F08A6D7}"/>
                    </a:ext>
                  </a:extLst>
                </p14:cNvPr>
                <p14:cNvContentPartPr/>
                <p14:nvPr/>
              </p14:nvContentPartPr>
              <p14:xfrm>
                <a:off x="4050261" y="1505906"/>
                <a:ext cx="4022640" cy="122688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83987F31-7130-4715-AEE4-AEAE8F08A6D7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87261" y="1443266"/>
                  <a:ext cx="4148280" cy="135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3CE706E9-1295-461A-B1A3-F7C089CB823A}"/>
                    </a:ext>
                  </a:extLst>
                </p14:cNvPr>
                <p14:cNvContentPartPr/>
                <p14:nvPr/>
              </p14:nvContentPartPr>
              <p14:xfrm>
                <a:off x="5595381" y="1417346"/>
                <a:ext cx="76320" cy="360"/>
              </p14:xfrm>
            </p:contentPart>
          </mc:Choice>
          <mc:Fallback xmlns=""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3CE706E9-1295-461A-B1A3-F7C089CB823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532381" y="1354706"/>
                  <a:ext cx="201960" cy="12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BF8A4AF8-0DB2-4A54-9D4E-A3D7B6E8C545}"/>
                  </a:ext>
                </a:extLst>
              </p14:cNvPr>
              <p14:cNvContentPartPr/>
              <p14:nvPr/>
            </p14:nvContentPartPr>
            <p14:xfrm>
              <a:off x="5406381" y="3723506"/>
              <a:ext cx="788760" cy="146880"/>
            </p14:xfrm>
          </p:contentPart>
        </mc:Choice>
        <mc:Fallback xmlns=""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BF8A4AF8-0DB2-4A54-9D4E-A3D7B6E8C5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43741" y="3660506"/>
                <a:ext cx="914400" cy="27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741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1FF954-5FCF-4169-955D-E5B22C9C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Transfer </a:t>
            </a:r>
            <a:r>
              <a:rPr lang="fr-FR" dirty="0" err="1"/>
              <a:t>pricing</a:t>
            </a:r>
            <a:r>
              <a:rPr lang="fr-FR" dirty="0"/>
              <a:t> </a:t>
            </a:r>
            <a:r>
              <a:rPr lang="fr-FR" dirty="0" err="1"/>
              <a:t>adjustment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F52F479-0C73-44DD-B821-1C9907CB2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18" y="1690688"/>
            <a:ext cx="9628163" cy="499574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17443C-B01D-4C09-9400-11A519C3B21C}"/>
              </a:ext>
            </a:extLst>
          </p:cNvPr>
          <p:cNvSpPr txBox="1"/>
          <p:nvPr/>
        </p:nvSpPr>
        <p:spPr>
          <a:xfrm>
            <a:off x="4415700" y="5361485"/>
            <a:ext cx="168029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Branch outside EU</a:t>
            </a:r>
            <a:endParaRPr lang="fr-FR" sz="11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90A432E-AE1A-4E5E-95FA-F52D2FC1AB93}"/>
              </a:ext>
            </a:extLst>
          </p:cNvPr>
          <p:cNvSpPr txBox="1"/>
          <p:nvPr/>
        </p:nvSpPr>
        <p:spPr>
          <a:xfrm>
            <a:off x="6410968" y="5361485"/>
            <a:ext cx="168029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Branch outside EU</a:t>
            </a:r>
            <a:endParaRPr lang="fr-FR" sz="11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45A112-46FD-403C-BB05-12AC79A62F29}"/>
              </a:ext>
            </a:extLst>
          </p:cNvPr>
          <p:cNvSpPr txBox="1"/>
          <p:nvPr/>
        </p:nvSpPr>
        <p:spPr>
          <a:xfrm>
            <a:off x="2218795" y="3016251"/>
            <a:ext cx="168029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Parent company outside EU</a:t>
            </a:r>
            <a:endParaRPr lang="fr-FR" sz="1100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68E579-CD6C-4CD2-8E81-01BAAABB859B}"/>
              </a:ext>
            </a:extLst>
          </p:cNvPr>
          <p:cNvSpPr txBox="1"/>
          <p:nvPr/>
        </p:nvSpPr>
        <p:spPr>
          <a:xfrm>
            <a:off x="7330426" y="3447138"/>
            <a:ext cx="168029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Royalty</a:t>
            </a:r>
            <a:endParaRPr lang="fr-FR" sz="1100" dirty="0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DBEEA745-3E41-4E33-BDCB-8A591517ED39}"/>
              </a:ext>
            </a:extLst>
          </p:cNvPr>
          <p:cNvCxnSpPr/>
          <p:nvPr/>
        </p:nvCxnSpPr>
        <p:spPr>
          <a:xfrm flipH="1">
            <a:off x="8170576" y="3713643"/>
            <a:ext cx="363416" cy="513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A8AF9CE9-B7A5-49A9-A4E6-21DDFEA6A666}"/>
                  </a:ext>
                </a:extLst>
              </p14:cNvPr>
              <p14:cNvContentPartPr/>
              <p14:nvPr/>
            </p14:nvContentPartPr>
            <p14:xfrm>
              <a:off x="4571901" y="1628666"/>
              <a:ext cx="3177000" cy="38628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A8AF9CE9-B7A5-49A9-A4E6-21DDFEA6A6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09261" y="1565666"/>
                <a:ext cx="3302640" cy="5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51CC5DEC-FA66-4F76-B98E-5EAE73C03F0A}"/>
                  </a:ext>
                </a:extLst>
              </p14:cNvPr>
              <p14:cNvContentPartPr/>
              <p14:nvPr/>
            </p14:nvContentPartPr>
            <p14:xfrm>
              <a:off x="2213541" y="6080786"/>
              <a:ext cx="8188200" cy="572760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51CC5DEC-FA66-4F76-B98E-5EAE73C03F0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50541" y="6017786"/>
                <a:ext cx="8313840" cy="6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B318B3A1-C0C6-4E24-9BE8-090AFB0DB25B}"/>
                  </a:ext>
                </a:extLst>
              </p14:cNvPr>
              <p14:cNvContentPartPr/>
              <p14:nvPr/>
            </p14:nvContentPartPr>
            <p14:xfrm>
              <a:off x="2541501" y="6241346"/>
              <a:ext cx="784080" cy="518400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B318B3A1-C0C6-4E24-9BE8-090AFB0DB25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78501" y="6178346"/>
                <a:ext cx="909720" cy="64404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BF4B7D4C-7C26-41DE-A841-8A2B3DFB88D7}"/>
              </a:ext>
            </a:extLst>
          </p:cNvPr>
          <p:cNvSpPr txBox="1"/>
          <p:nvPr/>
        </p:nvSpPr>
        <p:spPr>
          <a:xfrm>
            <a:off x="5407167" y="3589634"/>
            <a:ext cx="168029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Company in EU</a:t>
            </a:r>
            <a:endParaRPr lang="fr-FR" sz="1100" b="1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A6E35D1-74BF-4D0E-B04D-777A01891939}"/>
              </a:ext>
            </a:extLst>
          </p:cNvPr>
          <p:cNvSpPr txBox="1"/>
          <p:nvPr/>
        </p:nvSpPr>
        <p:spPr>
          <a:xfrm>
            <a:off x="8721442" y="3789425"/>
            <a:ext cx="1680299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Company in France</a:t>
            </a:r>
            <a:endParaRPr lang="fr-FR" sz="1100" b="1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0E79B2C-03B7-4EDC-AD2E-F6AD01540E82}"/>
              </a:ext>
            </a:extLst>
          </p:cNvPr>
          <p:cNvSpPr txBox="1"/>
          <p:nvPr/>
        </p:nvSpPr>
        <p:spPr>
          <a:xfrm>
            <a:off x="985336" y="5991233"/>
            <a:ext cx="10888612" cy="5232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Royalties should be 10%, here there is 20%, meaning that additional 10% escape French taxation. If the company can’t justify it: tax services put back the royalties at 10% of turnover and applies a penalty up to 80% of this turnover.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1944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311C23"/>
      </a:dk2>
      <a:lt2>
        <a:srgbClr val="F0F2F3"/>
      </a:lt2>
      <a:accent1>
        <a:srgbClr val="D5873A"/>
      </a:accent1>
      <a:accent2>
        <a:srgbClr val="C43529"/>
      </a:accent2>
      <a:accent3>
        <a:srgbClr val="D53A6F"/>
      </a:accent3>
      <a:accent4>
        <a:srgbClr val="C4299E"/>
      </a:accent4>
      <a:accent5>
        <a:srgbClr val="BB3AD5"/>
      </a:accent5>
      <a:accent6>
        <a:srgbClr val="6B2CC4"/>
      </a:accent6>
      <a:hlink>
        <a:srgbClr val="3F80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487</Words>
  <Application>Microsoft Office PowerPoint</Application>
  <PresentationFormat>Grand écran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</vt:lpstr>
      <vt:lpstr>BrushVTI</vt:lpstr>
      <vt:lpstr>Tax Evasion </vt:lpstr>
      <vt:lpstr>Tax Avoidance</vt:lpstr>
      <vt:lpstr>Tax Evasion</vt:lpstr>
      <vt:lpstr>How does it works in France ?</vt:lpstr>
      <vt:lpstr>Tax evasion from private individuals</vt:lpstr>
      <vt:lpstr>Tax evasion from companies</vt:lpstr>
      <vt:lpstr>Unfair mergers and group arrangements</vt:lpstr>
      <vt:lpstr>Double Irish</vt:lpstr>
      <vt:lpstr>Transfer pricing adjustment</vt:lpstr>
      <vt:lpstr>What is the loss ?</vt:lpstr>
      <vt:lpstr>Esscaland</vt:lpstr>
      <vt:lpstr>Guarantee to have the most information possible</vt:lpstr>
      <vt:lpstr>Guarantee efficient control and penalties</vt:lpstr>
      <vt:lpstr>Consequences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Evasion</dc:title>
  <dc:creator>Alexandre Flambard</dc:creator>
  <cp:lastModifiedBy>REES David</cp:lastModifiedBy>
  <cp:revision>7</cp:revision>
  <dcterms:created xsi:type="dcterms:W3CDTF">2021-07-06T08:06:02Z</dcterms:created>
  <dcterms:modified xsi:type="dcterms:W3CDTF">2021-07-06T17:14:14Z</dcterms:modified>
</cp:coreProperties>
</file>