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85" r:id="rId9"/>
    <p:sldId id="286" r:id="rId10"/>
    <p:sldId id="287" r:id="rId11"/>
    <p:sldId id="264" r:id="rId12"/>
    <p:sldId id="278" r:id="rId13"/>
    <p:sldId id="288" r:id="rId14"/>
    <p:sldId id="289" r:id="rId15"/>
    <p:sldId id="27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4660"/>
  </p:normalViewPr>
  <p:slideViewPr>
    <p:cSldViewPr snapToGrid="0">
      <p:cViewPr varScale="1">
        <p:scale>
          <a:sx n="43" d="100"/>
          <a:sy n="43" d="100"/>
        </p:scale>
        <p:origin x="6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99778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988829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240278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6708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67066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185527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72465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7869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99606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308611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a:p>
        </p:txBody>
      </p:sp>
    </p:spTree>
    <p:extLst>
      <p:ext uri="{BB962C8B-B14F-4D97-AF65-F5344CB8AC3E}">
        <p14:creationId xmlns:p14="http://schemas.microsoft.com/office/powerpoint/2010/main" val="40247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a:p>
        </p:txBody>
      </p:sp>
    </p:spTree>
    <p:extLst>
      <p:ext uri="{BB962C8B-B14F-4D97-AF65-F5344CB8AC3E}">
        <p14:creationId xmlns:p14="http://schemas.microsoft.com/office/powerpoint/2010/main" val="2541788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1A393A-BEFC-4878-8AE5-A99B69D9C160}"/>
              </a:ext>
            </a:extLst>
          </p:cNvPr>
          <p:cNvPicPr>
            <a:picLocks noChangeAspect="1"/>
          </p:cNvPicPr>
          <p:nvPr/>
        </p:nvPicPr>
        <p:blipFill rotWithShape="1">
          <a:blip r:embed="rId2">
            <a:extLst>
              <a:ext uri="{28A0092B-C50C-407E-A947-70E740481C1C}">
                <a14:useLocalDpi xmlns:a14="http://schemas.microsoft.com/office/drawing/2010/main" val="0"/>
              </a:ext>
            </a:extLst>
          </a:blip>
          <a:srcRect t="13676" b="2054"/>
          <a:stretch/>
        </p:blipFill>
        <p:spPr>
          <a:xfrm>
            <a:off x="20" y="10"/>
            <a:ext cx="12191980" cy="6857990"/>
          </a:xfrm>
          <a:prstGeom prst="rect">
            <a:avLst/>
          </a:prstGeom>
        </p:spPr>
      </p:pic>
      <p:sp>
        <p:nvSpPr>
          <p:cNvPr id="7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ED3BBECC-E9FD-4B46-8C10-9EBF1F7E69A0}"/>
              </a:ext>
            </a:extLst>
          </p:cNvPr>
          <p:cNvSpPr>
            <a:spLocks noGrp="1"/>
          </p:cNvSpPr>
          <p:nvPr>
            <p:ph type="ctrTitle"/>
          </p:nvPr>
        </p:nvSpPr>
        <p:spPr>
          <a:xfrm>
            <a:off x="8022021" y="3231931"/>
            <a:ext cx="3852041" cy="1834056"/>
          </a:xfrm>
        </p:spPr>
        <p:txBody>
          <a:bodyPr>
            <a:normAutofit/>
          </a:bodyPr>
          <a:lstStyle/>
          <a:p>
            <a:r>
              <a:rPr lang="fr-FR" sz="4000" b="1">
                <a:effectLst>
                  <a:outerShdw blurRad="38100" dist="38100" dir="2700000" algn="tl">
                    <a:srgbClr val="000000">
                      <a:alpha val="43137"/>
                    </a:srgbClr>
                  </a:outerShdw>
                </a:effectLst>
                <a:latin typeface="Arial Black"/>
              </a:rPr>
              <a:t>Inheritance Tax </a:t>
            </a:r>
            <a:endParaRPr lang="fr-FR" sz="4000" b="1" dirty="0">
              <a:effectLst>
                <a:outerShdw blurRad="38100" dist="38100" dir="2700000" algn="tl">
                  <a:srgbClr val="000000">
                    <a:alpha val="43137"/>
                  </a:srgbClr>
                </a:outerShdw>
              </a:effectLst>
              <a:latin typeface="Arial Black"/>
              <a:cs typeface="Calibri Light" panose="020F0302020204030204"/>
            </a:endParaRPr>
          </a:p>
        </p:txBody>
      </p:sp>
      <p:sp>
        <p:nvSpPr>
          <p:cNvPr id="3" name="Sous-titre 2">
            <a:extLst>
              <a:ext uri="{FF2B5EF4-FFF2-40B4-BE49-F238E27FC236}">
                <a16:creationId xmlns:a16="http://schemas.microsoft.com/office/drawing/2014/main" id="{2E24A1A2-677E-4C91-9C9A-68206A609E03}"/>
              </a:ext>
            </a:extLst>
          </p:cNvPr>
          <p:cNvSpPr>
            <a:spLocks noGrp="1"/>
          </p:cNvSpPr>
          <p:nvPr>
            <p:ph type="subTitle" idx="1"/>
          </p:nvPr>
        </p:nvSpPr>
        <p:spPr>
          <a:xfrm>
            <a:off x="7782910" y="5242675"/>
            <a:ext cx="4330262" cy="683284"/>
          </a:xfrm>
        </p:spPr>
        <p:txBody>
          <a:bodyPr vert="horz" lIns="91440" tIns="45720" rIns="91440" bIns="45720" rtlCol="0">
            <a:normAutofit fontScale="92500" lnSpcReduction="10000"/>
          </a:bodyPr>
          <a:lstStyle/>
          <a:p>
            <a:r>
              <a:rPr lang="fr-FR" sz="2000" b="1" dirty="0"/>
              <a:t>      Gilles YAYI </a:t>
            </a:r>
          </a:p>
          <a:p>
            <a:r>
              <a:rPr lang="fr-FR" sz="2000" b="1" dirty="0"/>
              <a:t> FRANCE</a:t>
            </a:r>
            <a:endParaRPr lang="fr-FR" sz="2000" b="1" dirty="0">
              <a:cs typeface="Calibri"/>
            </a:endParaRPr>
          </a:p>
          <a:p>
            <a:endParaRPr lang="fr-FR" sz="2000" dirty="0"/>
          </a:p>
        </p:txBody>
      </p:sp>
      <p:cxnSp>
        <p:nvCxnSpPr>
          <p:cNvPr id="80" name="Straight Connector 7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3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en-US" sz="5400" b="1" u="sng" kern="1200" dirty="0">
                <a:solidFill>
                  <a:schemeClr val="bg1"/>
                </a:solidFill>
                <a:effectLst>
                  <a:outerShdw blurRad="38100" dist="38100" dir="2700000" algn="tl">
                    <a:srgbClr val="000000">
                      <a:alpha val="43137"/>
                    </a:srgbClr>
                  </a:outerShdw>
                </a:effectLst>
                <a:latin typeface="+mj-lt"/>
                <a:ea typeface="+mj-ea"/>
                <a:cs typeface="+mj-cs"/>
              </a:rPr>
              <a:t>c. The payment of the tax </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10354"/>
            <a:ext cx="10515599" cy="420624"/>
          </a:xfrm>
        </p:spPr>
        <p:txBody>
          <a:bodyPr vert="horz" lIns="91440" tIns="45720" rIns="91440" bIns="45720" rtlCol="0">
            <a:normAutofit/>
          </a:bodyPr>
          <a:lstStyle/>
          <a:p>
            <a:pPr marL="0" indent="0" algn="ctr">
              <a:buNone/>
            </a:pPr>
            <a:r>
              <a:rPr lang="en-US" sz="2000" kern="120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The tax authorities apply a scale to your share of the wealth, sometimes with an allowance: </a:t>
            </a:r>
          </a:p>
        </p:txBody>
      </p:sp>
      <p:pic>
        <p:nvPicPr>
          <p:cNvPr id="7" name="Image 6">
            <a:extLst>
              <a:ext uri="{FF2B5EF4-FFF2-40B4-BE49-F238E27FC236}">
                <a16:creationId xmlns:a16="http://schemas.microsoft.com/office/drawing/2014/main" id="{4D52F355-4EEB-4F9D-B640-6AB3B469122B}"/>
              </a:ext>
            </a:extLst>
          </p:cNvPr>
          <p:cNvPicPr/>
          <p:nvPr/>
        </p:nvPicPr>
        <p:blipFill rotWithShape="1">
          <a:blip r:embed="rId2">
            <a:extLst>
              <a:ext uri="{28A0092B-C50C-407E-A947-70E740481C1C}">
                <a14:useLocalDpi xmlns:a14="http://schemas.microsoft.com/office/drawing/2010/main" val="0"/>
              </a:ext>
            </a:extLst>
          </a:blip>
          <a:srcRect r="17411"/>
          <a:stretch/>
        </p:blipFill>
        <p:spPr bwMode="auto">
          <a:xfrm>
            <a:off x="203200" y="4329613"/>
            <a:ext cx="5287619" cy="1460582"/>
          </a:xfrm>
          <a:prstGeom prst="rect">
            <a:avLst/>
          </a:prstGeom>
          <a:noFill/>
        </p:spPr>
      </p:pic>
      <p:pic>
        <p:nvPicPr>
          <p:cNvPr id="8" name="Image 7">
            <a:extLst>
              <a:ext uri="{FF2B5EF4-FFF2-40B4-BE49-F238E27FC236}">
                <a16:creationId xmlns:a16="http://schemas.microsoft.com/office/drawing/2014/main" id="{E8173CBF-D931-4A89-8C5B-7EA491B73F44}"/>
              </a:ext>
            </a:extLst>
          </p:cNvPr>
          <p:cNvPicPr/>
          <p:nvPr/>
        </p:nvPicPr>
        <p:blipFill rotWithShape="1">
          <a:blip r:embed="rId3">
            <a:extLst>
              <a:ext uri="{28A0092B-C50C-407E-A947-70E740481C1C}">
                <a14:useLocalDpi xmlns:a14="http://schemas.microsoft.com/office/drawing/2010/main" val="0"/>
              </a:ext>
            </a:extLst>
          </a:blip>
          <a:srcRect r="6372"/>
          <a:stretch/>
        </p:blipFill>
        <p:spPr bwMode="auto">
          <a:xfrm>
            <a:off x="6095998" y="4329613"/>
            <a:ext cx="5994400" cy="1218033"/>
          </a:xfrm>
          <a:prstGeom prst="rect">
            <a:avLst/>
          </a:prstGeom>
          <a:noFill/>
        </p:spPr>
      </p:pic>
      <p:sp>
        <p:nvSpPr>
          <p:cNvPr id="9" name="Espace réservé du texte 2">
            <a:extLst>
              <a:ext uri="{FF2B5EF4-FFF2-40B4-BE49-F238E27FC236}">
                <a16:creationId xmlns:a16="http://schemas.microsoft.com/office/drawing/2014/main" id="{791D3415-5990-4EED-923C-0E2760858F70}"/>
              </a:ext>
            </a:extLst>
          </p:cNvPr>
          <p:cNvSpPr txBox="1">
            <a:spLocks/>
          </p:cNvSpPr>
          <p:nvPr/>
        </p:nvSpPr>
        <p:spPr>
          <a:xfrm>
            <a:off x="410337" y="3017044"/>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latin typeface="Calibri" panose="020F0502020204030204" pitchFamily="34" charset="0"/>
                <a:ea typeface="Calibri" panose="020F0502020204030204" pitchFamily="34" charset="0"/>
              </a:rPr>
              <a:t>The brothers and sisters who benefit from a tax allowance of 15 932 €</a:t>
            </a:r>
            <a:endParaRPr lang="fr-FR" dirty="0"/>
          </a:p>
        </p:txBody>
      </p:sp>
      <p:sp>
        <p:nvSpPr>
          <p:cNvPr id="10" name="Espace réservé du texte 4">
            <a:extLst>
              <a:ext uri="{FF2B5EF4-FFF2-40B4-BE49-F238E27FC236}">
                <a16:creationId xmlns:a16="http://schemas.microsoft.com/office/drawing/2014/main" id="{83756B18-F633-4DD6-B230-017C5E16EF53}"/>
              </a:ext>
            </a:extLst>
          </p:cNvPr>
          <p:cNvSpPr txBox="1">
            <a:spLocks/>
          </p:cNvSpPr>
          <p:nvPr/>
        </p:nvSpPr>
        <p:spPr>
          <a:xfrm>
            <a:off x="6095998" y="3017044"/>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a:latin typeface="Calibri" panose="020F0502020204030204" pitchFamily="34" charset="0"/>
                <a:ea typeface="Calibri" panose="020F0502020204030204" pitchFamily="34" charset="0"/>
              </a:rPr>
              <a:t>The nephews and nieces benefit from an abatement of 7 967 €</a:t>
            </a:r>
            <a:endParaRPr lang="fr-FR" dirty="0"/>
          </a:p>
        </p:txBody>
      </p:sp>
    </p:spTree>
    <p:extLst>
      <p:ext uri="{BB962C8B-B14F-4D97-AF65-F5344CB8AC3E}">
        <p14:creationId xmlns:p14="http://schemas.microsoft.com/office/powerpoint/2010/main" val="209078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en-US" sz="5400" b="1" u="sng" dirty="0">
                <a:solidFill>
                  <a:schemeClr val="bg1"/>
                </a:solidFill>
                <a:effectLst>
                  <a:outerShdw blurRad="38100" dist="38100" dir="2700000" algn="tl">
                    <a:srgbClr val="000000">
                      <a:alpha val="43137"/>
                    </a:srgbClr>
                  </a:outerShdw>
                </a:effectLst>
                <a:latin typeface="+mj-lt"/>
                <a:ea typeface="+mj-ea"/>
                <a:cs typeface="+mj-cs"/>
              </a:rPr>
              <a:t>2. </a:t>
            </a:r>
            <a:r>
              <a:rPr lang="en-US" sz="5400" b="1" u="sng" kern="1200" dirty="0">
                <a:solidFill>
                  <a:schemeClr val="bg1"/>
                </a:solidFill>
                <a:effectLst>
                  <a:outerShdw blurRad="38100" dist="38100" dir="2700000" algn="tl">
                    <a:srgbClr val="000000">
                      <a:alpha val="43137"/>
                    </a:srgbClr>
                  </a:outerShdw>
                </a:effectLst>
                <a:latin typeface="+mj-lt"/>
                <a:ea typeface="+mj-ea"/>
                <a:cs typeface="+mj-cs"/>
              </a:rPr>
              <a:t>Inheritance Tax in </a:t>
            </a:r>
            <a:r>
              <a:rPr lang="en-US" sz="5400" b="1" u="sng" kern="1200" dirty="0" err="1">
                <a:solidFill>
                  <a:schemeClr val="bg1"/>
                </a:solidFill>
                <a:effectLst>
                  <a:outerShdw blurRad="38100" dist="38100" dir="2700000" algn="tl">
                    <a:srgbClr val="000000">
                      <a:alpha val="43137"/>
                    </a:srgbClr>
                  </a:outerShdw>
                </a:effectLst>
                <a:latin typeface="+mj-lt"/>
                <a:ea typeface="+mj-ea"/>
                <a:cs typeface="+mj-cs"/>
              </a:rPr>
              <a:t>Esscaland</a:t>
            </a:r>
            <a:r>
              <a:rPr lang="en-US" sz="5400" b="1" u="sng" kern="1200" dirty="0">
                <a:solidFill>
                  <a:schemeClr val="bg1"/>
                </a:solidFill>
                <a:effectLst>
                  <a:outerShdw blurRad="38100" dist="38100" dir="2700000" algn="tl">
                    <a:srgbClr val="000000">
                      <a:alpha val="43137"/>
                    </a:srgbClr>
                  </a:outerShdw>
                </a:effectLst>
                <a:latin typeface="+mj-lt"/>
                <a:ea typeface="+mj-ea"/>
                <a:cs typeface="+mj-cs"/>
              </a:rPr>
              <a:t> </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10354"/>
            <a:ext cx="10515599" cy="420624"/>
          </a:xfrm>
        </p:spPr>
        <p:txBody>
          <a:bodyPr vert="horz" lIns="91440" tIns="45720" rIns="91440" bIns="45720" rtlCol="0">
            <a:normAutofit/>
          </a:bodyPr>
          <a:lstStyle/>
          <a:p>
            <a:pPr marL="0" indent="0" algn="ctr">
              <a:buNone/>
            </a:pPr>
            <a:r>
              <a:rPr lang="en-US" sz="2000" kern="1200" dirty="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For me, this tax is an unfair and meaningless tax . </a:t>
            </a:r>
          </a:p>
        </p:txBody>
      </p:sp>
      <p:sp>
        <p:nvSpPr>
          <p:cNvPr id="9" name="Espace réservé du texte 2">
            <a:extLst>
              <a:ext uri="{FF2B5EF4-FFF2-40B4-BE49-F238E27FC236}">
                <a16:creationId xmlns:a16="http://schemas.microsoft.com/office/drawing/2014/main" id="{791D3415-5990-4EED-923C-0E2760858F70}"/>
              </a:ext>
            </a:extLst>
          </p:cNvPr>
          <p:cNvSpPr txBox="1">
            <a:spLocks/>
          </p:cNvSpPr>
          <p:nvPr/>
        </p:nvSpPr>
        <p:spPr>
          <a:xfrm>
            <a:off x="1389891" y="2252204"/>
            <a:ext cx="9963907" cy="4651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It is necessary to reduce or eliminate it.</a:t>
            </a:r>
          </a:p>
          <a:p>
            <a:pPr algn="ct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 intend to make an inheritance anyway but at a 1%, as it had been decided by the French during the 1789 revolution. </a:t>
            </a:r>
            <a:endParaRPr lang="fr-FR"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There are countries that have gone as far as abolishing this tax like Austria or Portugal, for me it is the proof that we can do without it.</a:t>
            </a:r>
            <a:endParaRPr lang="fr-FR"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VAT is a better tax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27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C08C-A748-40F3-A5C0-BE800A9A386B}"/>
              </a:ext>
            </a:extLst>
          </p:cNvPr>
          <p:cNvSpPr>
            <a:spLocks noGrp="1"/>
          </p:cNvSpPr>
          <p:nvPr>
            <p:ph type="ctrTitle"/>
          </p:nvPr>
        </p:nvSpPr>
        <p:spPr>
          <a:xfrm>
            <a:off x="1205948" y="1122363"/>
            <a:ext cx="9780104" cy="2387600"/>
          </a:xfrm>
        </p:spPr>
        <p:txBody>
          <a:bodyPr>
            <a:normAutofit/>
          </a:bodyPr>
          <a:lstStyle/>
          <a:p>
            <a:r>
              <a:rPr lang="en-US" sz="4800" b="1" dirty="0">
                <a:latin typeface="Arial Black"/>
                <a:cs typeface="Calibri Light"/>
              </a:rPr>
              <a:t>Thanks for your attention !!</a:t>
            </a:r>
            <a:endParaRPr lang="en-US" sz="4800" b="1" dirty="0">
              <a:latin typeface="Calibri Light" panose="020F0302020204030204"/>
              <a:cs typeface="Calibri Light" panose="020F0302020204030204"/>
            </a:endParaRPr>
          </a:p>
        </p:txBody>
      </p:sp>
      <p:sp>
        <p:nvSpPr>
          <p:cNvPr id="3" name="Subtitle 2">
            <a:extLst>
              <a:ext uri="{FF2B5EF4-FFF2-40B4-BE49-F238E27FC236}">
                <a16:creationId xmlns:a16="http://schemas.microsoft.com/office/drawing/2014/main" id="{BADBCB62-175D-45E6-9B38-ECE2A054EAEC}"/>
              </a:ext>
            </a:extLst>
          </p:cNvPr>
          <p:cNvSpPr>
            <a:spLocks noGrp="1"/>
          </p:cNvSpPr>
          <p:nvPr>
            <p:ph type="subTitle" idx="1"/>
          </p:nvPr>
        </p:nvSpPr>
        <p:spPr/>
        <p:txBody>
          <a:bodyPr/>
          <a:lstStyle/>
          <a:p>
            <a:r>
              <a:rPr lang="en-US" dirty="0"/>
              <a:t>Do you have questions ? </a:t>
            </a:r>
          </a:p>
        </p:txBody>
      </p:sp>
    </p:spTree>
    <p:extLst>
      <p:ext uri="{BB962C8B-B14F-4D97-AF65-F5344CB8AC3E}">
        <p14:creationId xmlns:p14="http://schemas.microsoft.com/office/powerpoint/2010/main" val="8640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0ED58F-357F-49DE-B13B-29C9E87A9168}"/>
              </a:ext>
            </a:extLst>
          </p:cNvPr>
          <p:cNvSpPr>
            <a:spLocks noGrp="1"/>
          </p:cNvSpPr>
          <p:nvPr>
            <p:ph type="title"/>
          </p:nvPr>
        </p:nvSpPr>
        <p:spPr>
          <a:xfrm>
            <a:off x="1000452" y="2471644"/>
            <a:ext cx="3058621" cy="595381"/>
          </a:xfrm>
        </p:spPr>
        <p:style>
          <a:lnRef idx="2">
            <a:schemeClr val="accent5">
              <a:shade val="50000"/>
            </a:schemeClr>
          </a:lnRef>
          <a:fillRef idx="1">
            <a:schemeClr val="accent5"/>
          </a:fillRef>
          <a:effectRef idx="0">
            <a:schemeClr val="accent5"/>
          </a:effectRef>
          <a:fontRef idx="minor">
            <a:schemeClr val="lt1"/>
          </a:fontRef>
        </p:style>
        <p:txBody>
          <a:bodyPr anchor="b">
            <a:normAutofit fontScale="90000"/>
          </a:bodyPr>
          <a:lstStyle/>
          <a:p>
            <a:pPr algn="ctr"/>
            <a:r>
              <a:rPr lang="fr-FR" sz="4000" b="1" u="sng" dirty="0" err="1">
                <a:effectLst>
                  <a:outerShdw blurRad="38100" dist="38100" dir="2700000" algn="tl">
                    <a:srgbClr val="000000">
                      <a:alpha val="43137"/>
                    </a:srgbClr>
                  </a:outerShdw>
                </a:effectLst>
                <a:latin typeface="+mj-lt"/>
              </a:rPr>
              <a:t>Summary</a:t>
            </a:r>
            <a:endParaRPr lang="fr-FR" sz="4000" b="1" u="sng" dirty="0">
              <a:effectLst>
                <a:outerShdw blurRad="38100" dist="38100" dir="2700000" algn="tl">
                  <a:srgbClr val="000000">
                    <a:alpha val="43137"/>
                  </a:srgbClr>
                </a:outerShdw>
              </a:effectLst>
              <a:latin typeface="+mj-lt"/>
            </a:endParaRPr>
          </a:p>
        </p:txBody>
      </p:sp>
      <p:grpSp>
        <p:nvGrpSpPr>
          <p:cNvPr id="52" name="Group 5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5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Espace réservé du contenu 2">
            <a:extLst>
              <a:ext uri="{FF2B5EF4-FFF2-40B4-BE49-F238E27FC236}">
                <a16:creationId xmlns:a16="http://schemas.microsoft.com/office/drawing/2014/main" id="{37835F0E-024C-496B-B90C-61492F410921}"/>
              </a:ext>
            </a:extLst>
          </p:cNvPr>
          <p:cNvSpPr>
            <a:spLocks noGrp="1"/>
          </p:cNvSpPr>
          <p:nvPr>
            <p:ph idx="1"/>
          </p:nvPr>
        </p:nvSpPr>
        <p:spPr>
          <a:xfrm>
            <a:off x="1000450" y="3067025"/>
            <a:ext cx="3058623" cy="3272324"/>
          </a:xfrm>
        </p:spPr>
        <p:txBody>
          <a:bodyPr anchor="t">
            <a:normAutofit/>
          </a:bodyPr>
          <a:lstStyle/>
          <a:p>
            <a:pPr marL="514350" indent="-514350">
              <a:buFont typeface="+mj-lt"/>
              <a:buAutoNum type="arabicPeriod"/>
            </a:pPr>
            <a:endParaRPr lang="en-GB" sz="16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514350" indent="-514350">
              <a:buFont typeface="+mj-lt"/>
              <a:buAutoNum type="arabicPeriod"/>
            </a:pPr>
            <a:r>
              <a:rPr lang="en-GB" sz="18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Inheritance Tax in France</a:t>
            </a:r>
          </a:p>
          <a:p>
            <a:pPr marL="971550" lvl="1" indent="-514350">
              <a:buFont typeface="+mj-lt"/>
              <a:buAutoNum type="arabicPeriod"/>
            </a:pPr>
            <a:r>
              <a:rPr lang="en-GB" sz="16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inventory </a:t>
            </a:r>
          </a:p>
          <a:p>
            <a:pPr marL="971550" lvl="1" indent="-514350">
              <a:buFont typeface="+mj-lt"/>
              <a:buAutoNum type="arabicPeriod"/>
            </a:pPr>
            <a:r>
              <a:rPr lang="en-US" sz="1600" dirty="0">
                <a:effectLst>
                  <a:outerShdw blurRad="38100" dist="38100" dir="2700000" algn="tl">
                    <a:srgbClr val="000000">
                      <a:alpha val="43137"/>
                    </a:srgbClr>
                  </a:outerShdw>
                </a:effectLst>
                <a:cs typeface="Arial"/>
              </a:rPr>
              <a:t>Determine the shares </a:t>
            </a:r>
          </a:p>
          <a:p>
            <a:pPr marL="971550" lvl="1" indent="-514350">
              <a:buFont typeface="+mj-lt"/>
              <a:buAutoNum type="arabicPeriod"/>
            </a:pPr>
            <a:r>
              <a:rPr lang="en-US" sz="1600" dirty="0">
                <a:effectLst>
                  <a:outerShdw blurRad="38100" dist="38100" dir="2700000" algn="tl">
                    <a:srgbClr val="000000">
                      <a:alpha val="43137"/>
                    </a:srgbClr>
                  </a:outerShdw>
                </a:effectLst>
                <a:cs typeface="Arial"/>
              </a:rPr>
              <a:t>The payment of the tax </a:t>
            </a:r>
            <a:endParaRPr lang="fr-FR" sz="1600" dirty="0">
              <a:cs typeface="Arial"/>
            </a:endParaRPr>
          </a:p>
          <a:p>
            <a:pPr marL="514350" indent="-514350">
              <a:buFont typeface="+mj-lt"/>
              <a:buAutoNum type="arabicPeriod"/>
            </a:pPr>
            <a:r>
              <a:rPr lang="fr-FR" sz="1800" b="1" u="sng" dirty="0" err="1">
                <a:effectLst>
                  <a:outerShdw blurRad="38100" dist="38100" dir="2700000" algn="tl">
                    <a:srgbClr val="000000">
                      <a:alpha val="43137"/>
                    </a:srgbClr>
                  </a:outerShdw>
                </a:effectLst>
                <a:cs typeface="Arial"/>
              </a:rPr>
              <a:t>Inheritance</a:t>
            </a:r>
            <a:r>
              <a:rPr lang="fr-FR" sz="1800" b="1" u="sng" dirty="0">
                <a:effectLst>
                  <a:outerShdw blurRad="38100" dist="38100" dir="2700000" algn="tl">
                    <a:srgbClr val="000000">
                      <a:alpha val="43137"/>
                    </a:srgbClr>
                  </a:outerShdw>
                </a:effectLst>
                <a:cs typeface="Arial"/>
              </a:rPr>
              <a:t> </a:t>
            </a:r>
            <a:r>
              <a:rPr lang="fr-FR" sz="1800" b="1" u="sng" dirty="0" err="1">
                <a:effectLst>
                  <a:outerShdw blurRad="38100" dist="38100" dir="2700000" algn="tl">
                    <a:srgbClr val="000000">
                      <a:alpha val="43137"/>
                    </a:srgbClr>
                  </a:outerShdw>
                </a:effectLst>
                <a:cs typeface="Arial"/>
              </a:rPr>
              <a:t>Tax</a:t>
            </a:r>
            <a:r>
              <a:rPr lang="fr-FR" sz="1800" b="1" u="sng" dirty="0">
                <a:effectLst>
                  <a:outerShdw blurRad="38100" dist="38100" dir="2700000" algn="tl">
                    <a:srgbClr val="000000">
                      <a:alpha val="43137"/>
                    </a:srgbClr>
                  </a:outerShdw>
                </a:effectLst>
                <a:cs typeface="Arial"/>
              </a:rPr>
              <a:t> in </a:t>
            </a:r>
            <a:r>
              <a:rPr lang="fr-FR" sz="1800" b="1" u="sng" dirty="0" err="1">
                <a:effectLst>
                  <a:outerShdw blurRad="38100" dist="38100" dir="2700000" algn="tl">
                    <a:srgbClr val="000000">
                      <a:alpha val="43137"/>
                    </a:srgbClr>
                  </a:outerShdw>
                </a:effectLst>
                <a:cs typeface="Arial"/>
              </a:rPr>
              <a:t>Esscaland</a:t>
            </a:r>
            <a:r>
              <a:rPr lang="fr-FR" sz="1800" b="1" u="sng" dirty="0">
                <a:effectLst>
                  <a:outerShdw blurRad="38100" dist="38100" dir="2700000" algn="tl">
                    <a:srgbClr val="000000">
                      <a:alpha val="43137"/>
                    </a:srgbClr>
                  </a:outerShdw>
                </a:effectLst>
                <a:cs typeface="Arial"/>
              </a:rPr>
              <a:t> </a:t>
            </a:r>
          </a:p>
          <a:p>
            <a:pPr marL="1371600" lvl="2" indent="-457200">
              <a:buFont typeface="+mj-lt"/>
              <a:buAutoNum type="romanUcPeriod"/>
            </a:pPr>
            <a:endParaRPr lang="fr-FR" sz="1600" dirty="0">
              <a:cs typeface="Arial" panose="020B0604020202020204" pitchFamily="34" charset="0"/>
            </a:endParaRPr>
          </a:p>
          <a:p>
            <a:pPr marL="1485900" lvl="2" indent="-571500">
              <a:buFont typeface="+mj-lt"/>
              <a:buAutoNum type="alphaUcPeriod"/>
            </a:pPr>
            <a:endParaRPr lang="fr-FR" sz="1600" dirty="0">
              <a:cs typeface="Arial" panose="020B0604020202020204" pitchFamily="34" charset="0"/>
            </a:endParaRPr>
          </a:p>
          <a:p>
            <a:pPr lvl="2"/>
            <a:endParaRPr lang="fr-FR" sz="1600" dirty="0">
              <a:cs typeface="Arial" panose="020B0604020202020204" pitchFamily="34" charset="0"/>
            </a:endParaRPr>
          </a:p>
          <a:p>
            <a:pPr marL="1485900" lvl="2" indent="-571500">
              <a:buFont typeface="+mj-lt"/>
              <a:buAutoNum type="alphaUcPeriod"/>
            </a:pPr>
            <a:endParaRPr lang="fr-FR" sz="1600" dirty="0">
              <a:cs typeface="Arial" panose="020B0604020202020204" pitchFamily="34" charset="0"/>
            </a:endParaRPr>
          </a:p>
          <a:p>
            <a:pPr marL="1028700" lvl="1" indent="-571500">
              <a:buFont typeface="+mj-lt"/>
              <a:buAutoNum type="romanUcPeriod"/>
            </a:pPr>
            <a:endParaRPr lang="fr-FR" sz="1600" dirty="0">
              <a:cs typeface="Arial" panose="020B0604020202020204" pitchFamily="34" charset="0"/>
            </a:endParaRPr>
          </a:p>
        </p:txBody>
      </p:sp>
      <p:pic>
        <p:nvPicPr>
          <p:cNvPr id="7" name="Image 6">
            <a:extLst>
              <a:ext uri="{FF2B5EF4-FFF2-40B4-BE49-F238E27FC236}">
                <a16:creationId xmlns:a16="http://schemas.microsoft.com/office/drawing/2014/main" id="{514E2267-CAE6-4357-9415-524F527B67CF}"/>
              </a:ext>
            </a:extLst>
          </p:cNvPr>
          <p:cNvPicPr>
            <a:picLocks noChangeAspect="1"/>
          </p:cNvPicPr>
          <p:nvPr/>
        </p:nvPicPr>
        <p:blipFill rotWithShape="1">
          <a:blip r:embed="rId2">
            <a:extLst>
              <a:ext uri="{28A0092B-C50C-407E-A947-70E740481C1C}">
                <a14:useLocalDpi xmlns:a14="http://schemas.microsoft.com/office/drawing/2010/main" val="0"/>
              </a:ext>
            </a:extLst>
          </a:blip>
          <a:srcRect l="19016" r="19016"/>
          <a:stretch/>
        </p:blipFill>
        <p:spPr>
          <a:xfrm>
            <a:off x="4636963" y="10"/>
            <a:ext cx="7555037" cy="6857990"/>
          </a:xfrm>
          <a:prstGeom prst="rect">
            <a:avLst/>
          </a:prstGeom>
        </p:spPr>
      </p:pic>
    </p:spTree>
    <p:extLst>
      <p:ext uri="{BB962C8B-B14F-4D97-AF65-F5344CB8AC3E}">
        <p14:creationId xmlns:p14="http://schemas.microsoft.com/office/powerpoint/2010/main" val="399888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060ED58F-357F-49DE-B13B-29C9E87A9168}"/>
              </a:ext>
            </a:extLst>
          </p:cNvPr>
          <p:cNvSpPr>
            <a:spLocks noGrp="1"/>
          </p:cNvSpPr>
          <p:nvPr>
            <p:ph type="title"/>
          </p:nvPr>
        </p:nvSpPr>
        <p:spPr>
          <a:xfrm>
            <a:off x="838200" y="704088"/>
            <a:ext cx="3529953" cy="2980944"/>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p>
            <a:pPr marL="514350" indent="-514350" algn="ctr">
              <a:buFont typeface="+mj-lt"/>
              <a:buAutoNum type="arabicPeriod"/>
            </a:pPr>
            <a:r>
              <a:rPr lang="en-GB" sz="4100" b="1" u="sng"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Inheritance Tax in France</a:t>
            </a:r>
            <a:br>
              <a:rPr lang="en-GB" sz="4100" b="1" u="sng"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GB" sz="41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 </a:t>
            </a:r>
            <a:r>
              <a:rPr lang="en-GB" sz="4100" b="1" i="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inventory</a:t>
            </a:r>
          </a:p>
        </p:txBody>
      </p:sp>
      <p:sp>
        <p:nvSpPr>
          <p:cNvPr id="4" name="Espace réservé du contenu 3">
            <a:extLst>
              <a:ext uri="{FF2B5EF4-FFF2-40B4-BE49-F238E27FC236}">
                <a16:creationId xmlns:a16="http://schemas.microsoft.com/office/drawing/2014/main" id="{AF73FE96-BA5D-4538-96B9-1516A64E85E2}"/>
              </a:ext>
            </a:extLst>
          </p:cNvPr>
          <p:cNvSpPr>
            <a:spLocks noGrp="1"/>
          </p:cNvSpPr>
          <p:nvPr>
            <p:ph idx="1"/>
          </p:nvPr>
        </p:nvSpPr>
        <p:spPr>
          <a:xfrm>
            <a:off x="6212410" y="704088"/>
            <a:ext cx="5135293" cy="5248656"/>
          </a:xfrm>
        </p:spPr>
        <p:txBody>
          <a:bodyPr anchor="ctr">
            <a:normAutofit/>
          </a:bodyPr>
          <a:lstStyle/>
          <a:p>
            <a:pPr>
              <a:spcAft>
                <a:spcPts val="800"/>
              </a:spcAft>
            </a:pPr>
            <a:r>
              <a:rPr lang="en-GB"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 calculate the net taxable assets, you must go through the following steps:</a:t>
            </a:r>
            <a:endParaRPr lang="fr-FR"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GB"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Determine an inventory of the deceased's property (gross assets)</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800"/>
              </a:spcAft>
              <a:buFont typeface="Symbol" panose="05050102010706020507" pitchFamily="18" charset="2"/>
              <a:buChar char=""/>
            </a:pPr>
            <a:r>
              <a:rPr lang="en-GB"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Then Subtract the debts (liabilities)</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assets are estimated at their market value on the day of death.</a:t>
            </a:r>
            <a:endParaRPr lang="fr-FR"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914400" indent="0">
              <a:spcAft>
                <a:spcPts val="800"/>
              </a:spcAft>
              <a:buNone/>
            </a:pPr>
            <a:endParaRPr lang="fr-FR"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GB" sz="24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All are the debts are not deductible</a:t>
            </a:r>
            <a:endParaRPr lang="fr-FR"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29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marL="742950" indent="-742950" algn="ctr"/>
            <a:r>
              <a:rPr lang="en-US" sz="3000" b="1" u="sng" kern="1200">
                <a:solidFill>
                  <a:schemeClr val="bg1"/>
                </a:solidFill>
                <a:effectLst>
                  <a:outerShdw blurRad="38100" dist="38100" dir="2700000" algn="tl">
                    <a:srgbClr val="000000">
                      <a:alpha val="43137"/>
                    </a:srgbClr>
                  </a:outerShdw>
                </a:effectLst>
                <a:latin typeface="+mj-lt"/>
                <a:ea typeface="+mj-ea"/>
                <a:cs typeface="+mj-cs"/>
              </a:rPr>
              <a:t>Inheritance Tax in France</a:t>
            </a:r>
            <a:br>
              <a:rPr lang="en-US" sz="3000" b="1" u="sng" kern="1200">
                <a:solidFill>
                  <a:schemeClr val="bg1"/>
                </a:solidFill>
                <a:effectLst>
                  <a:outerShdw blurRad="38100" dist="38100" dir="2700000" algn="tl">
                    <a:srgbClr val="000000">
                      <a:alpha val="43137"/>
                    </a:srgbClr>
                  </a:outerShdw>
                </a:effectLst>
                <a:latin typeface="+mj-lt"/>
                <a:ea typeface="+mj-ea"/>
                <a:cs typeface="+mj-cs"/>
              </a:rPr>
            </a:br>
            <a:r>
              <a:rPr lang="en-US" sz="3000" kern="1200">
                <a:solidFill>
                  <a:schemeClr val="bg1"/>
                </a:solidFill>
                <a:effectLst>
                  <a:outerShdw blurRad="38100" dist="38100" dir="2700000" algn="tl">
                    <a:srgbClr val="000000">
                      <a:alpha val="43137"/>
                    </a:srgbClr>
                  </a:outerShdw>
                </a:effectLst>
                <a:latin typeface="+mj-lt"/>
                <a:ea typeface="+mj-ea"/>
                <a:cs typeface="+mj-cs"/>
              </a:rPr>
              <a:t>b. calculate the share of each heir</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b="1" u="sng" kern="120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Rules of legal devolution (no testament)</a:t>
            </a:r>
          </a:p>
        </p:txBody>
      </p:sp>
      <p:pic>
        <p:nvPicPr>
          <p:cNvPr id="6" name="Image 5">
            <a:extLst>
              <a:ext uri="{FF2B5EF4-FFF2-40B4-BE49-F238E27FC236}">
                <a16:creationId xmlns:a16="http://schemas.microsoft.com/office/drawing/2014/main" id="{8FAB915E-6D7F-4687-A9A1-07906DBD8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603" y="2139351"/>
            <a:ext cx="7404793" cy="4165196"/>
          </a:xfrm>
          <a:prstGeom prst="rect">
            <a:avLst/>
          </a:prstGeom>
        </p:spPr>
      </p:pic>
      <p:sp>
        <p:nvSpPr>
          <p:cNvPr id="2" name="AutoShape 2" descr="Les héritiers légaux d&amp;#39;une personne décédée sans testament">
            <a:extLst>
              <a:ext uri="{FF2B5EF4-FFF2-40B4-BE49-F238E27FC236}">
                <a16:creationId xmlns:a16="http://schemas.microsoft.com/office/drawing/2014/main" id="{1B56E0FD-F9EE-48E3-9F76-6EF1575477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5906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marL="742950" indent="-742950" algn="ctr"/>
            <a:r>
              <a:rPr lang="en-US" sz="3000" b="1" u="sng" kern="1200" dirty="0">
                <a:solidFill>
                  <a:schemeClr val="bg1"/>
                </a:solidFill>
                <a:effectLst>
                  <a:outerShdw blurRad="38100" dist="38100" dir="2700000" algn="tl">
                    <a:srgbClr val="000000">
                      <a:alpha val="43137"/>
                    </a:srgbClr>
                  </a:outerShdw>
                </a:effectLst>
                <a:latin typeface="+mj-lt"/>
                <a:ea typeface="+mj-ea"/>
                <a:cs typeface="+mj-cs"/>
              </a:rPr>
              <a:t>Inheritance Tax in France</a:t>
            </a:r>
            <a:br>
              <a:rPr lang="en-US" sz="3000" b="1" u="sng" kern="1200" dirty="0">
                <a:solidFill>
                  <a:schemeClr val="bg1"/>
                </a:solidFill>
                <a:effectLst>
                  <a:outerShdw blurRad="38100" dist="38100" dir="2700000" algn="tl">
                    <a:srgbClr val="000000">
                      <a:alpha val="43137"/>
                    </a:srgbClr>
                  </a:outerShdw>
                </a:effectLst>
                <a:latin typeface="+mj-lt"/>
                <a:ea typeface="+mj-ea"/>
                <a:cs typeface="+mj-cs"/>
              </a:rPr>
            </a:br>
            <a:r>
              <a:rPr lang="en-US" sz="3000" kern="1200" dirty="0">
                <a:solidFill>
                  <a:schemeClr val="bg1"/>
                </a:solidFill>
                <a:effectLst>
                  <a:outerShdw blurRad="38100" dist="38100" dir="2700000" algn="tl">
                    <a:srgbClr val="000000">
                      <a:alpha val="43137"/>
                    </a:srgbClr>
                  </a:outerShdw>
                </a:effectLst>
                <a:latin typeface="+mj-lt"/>
                <a:ea typeface="+mj-ea"/>
                <a:cs typeface="+mj-cs"/>
              </a:rPr>
              <a:t>b. calculate the share of each heir</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b="1" u="sng" kern="1200" dirty="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Rules of legal devolution (no testament)</a:t>
            </a:r>
          </a:p>
        </p:txBody>
      </p:sp>
      <p:sp>
        <p:nvSpPr>
          <p:cNvPr id="2" name="AutoShape 2" descr="Les héritiers légaux d&amp;#39;une personne décédée sans testament">
            <a:extLst>
              <a:ext uri="{FF2B5EF4-FFF2-40B4-BE49-F238E27FC236}">
                <a16:creationId xmlns:a16="http://schemas.microsoft.com/office/drawing/2014/main" id="{1B56E0FD-F9EE-48E3-9F76-6EF1575477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ZoneTexte 4">
            <a:extLst>
              <a:ext uri="{FF2B5EF4-FFF2-40B4-BE49-F238E27FC236}">
                <a16:creationId xmlns:a16="http://schemas.microsoft.com/office/drawing/2014/main" id="{CBBA1F7E-6473-4FDB-93B7-D5495E87364B}"/>
              </a:ext>
            </a:extLst>
          </p:cNvPr>
          <p:cNvSpPr txBox="1"/>
          <p:nvPr/>
        </p:nvSpPr>
        <p:spPr>
          <a:xfrm>
            <a:off x="1262743" y="2235200"/>
            <a:ext cx="9361714" cy="4456285"/>
          </a:xfrm>
          <a:prstGeom prst="rect">
            <a:avLst/>
          </a:prstGeom>
          <a:noFill/>
        </p:spPr>
        <p:txBody>
          <a:bodyPr wrap="square" rtlCol="0">
            <a:spAutoFit/>
          </a:bodyPr>
          <a:lstStyle/>
          <a:p>
            <a:pPr algn="ctr">
              <a:lnSpc>
                <a:spcPct val="107000"/>
              </a:lnSpc>
              <a:spcAft>
                <a:spcPts val="800"/>
              </a:spcAft>
            </a:pPr>
            <a:r>
              <a:rPr lang="en-GB"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t>
            </a: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a:t>
            </a: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details of the share of each in the succession: </a:t>
            </a:r>
          </a:p>
          <a:p>
            <a:pPr>
              <a:lnSpc>
                <a:spcPct val="107000"/>
              </a:lnSpc>
              <a:spcAft>
                <a:spcPts val="800"/>
              </a:spcAft>
            </a:pP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the deceased leaves only children from the couple, </a:t>
            </a: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surviving spouse (or husband) has the choice between the following 2 options:</a:t>
            </a:r>
            <a:endParaRPr lang="fr-F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Usufruct of the entire wealth, in this case  the children inherit the simple (bare) ownership of the entire estate.</a:t>
            </a:r>
            <a:endParaRPr lang="fr-F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Full ownership of 1/4 of the wealth, the children inherit full ownership of ¾. </a:t>
            </a:r>
          </a:p>
          <a:p>
            <a:pPr>
              <a:lnSpc>
                <a:spcPct val="107000"/>
              </a:lnSpc>
              <a:spcAft>
                <a:spcPts val="800"/>
              </a:spcAft>
            </a:pPr>
            <a:endParaRPr lang="en-GB"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the deceased leaves children from another union, </a:t>
            </a: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surviving spouse inherits 1/4 of the wealth in full ownership and the children inherit 3/4 of the wealth in full ownership.</a:t>
            </a:r>
            <a:endParaRPr lang="fr-F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FR"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a:p>
            <a:pPr algn="ctr">
              <a:lnSpc>
                <a:spcPct val="107000"/>
              </a:lnSpc>
              <a:spcAft>
                <a:spcPts val="800"/>
              </a:spcAft>
            </a:pPr>
            <a:endParaRPr lang="fr-F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32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marL="742950" indent="-742950" algn="ctr"/>
            <a:r>
              <a:rPr lang="en-US" sz="3000" b="1" u="sng" kern="1200" dirty="0">
                <a:solidFill>
                  <a:schemeClr val="bg1"/>
                </a:solidFill>
                <a:effectLst>
                  <a:outerShdw blurRad="38100" dist="38100" dir="2700000" algn="tl">
                    <a:srgbClr val="000000">
                      <a:alpha val="43137"/>
                    </a:srgbClr>
                  </a:outerShdw>
                </a:effectLst>
                <a:latin typeface="+mj-lt"/>
                <a:ea typeface="+mj-ea"/>
                <a:cs typeface="+mj-cs"/>
              </a:rPr>
              <a:t>Inheritance Tax in France</a:t>
            </a:r>
            <a:br>
              <a:rPr lang="en-US" sz="3000" b="1" u="sng" kern="1200" dirty="0">
                <a:solidFill>
                  <a:schemeClr val="bg1"/>
                </a:solidFill>
                <a:effectLst>
                  <a:outerShdw blurRad="38100" dist="38100" dir="2700000" algn="tl">
                    <a:srgbClr val="000000">
                      <a:alpha val="43137"/>
                    </a:srgbClr>
                  </a:outerShdw>
                </a:effectLst>
                <a:latin typeface="+mj-lt"/>
                <a:ea typeface="+mj-ea"/>
                <a:cs typeface="+mj-cs"/>
              </a:rPr>
            </a:br>
            <a:r>
              <a:rPr lang="en-US" sz="3000" kern="1200" dirty="0">
                <a:solidFill>
                  <a:schemeClr val="bg1"/>
                </a:solidFill>
                <a:effectLst>
                  <a:outerShdw blurRad="38100" dist="38100" dir="2700000" algn="tl">
                    <a:srgbClr val="000000">
                      <a:alpha val="43137"/>
                    </a:srgbClr>
                  </a:outerShdw>
                </a:effectLst>
                <a:latin typeface="+mj-lt"/>
                <a:ea typeface="+mj-ea"/>
                <a:cs typeface="+mj-cs"/>
              </a:rPr>
              <a:t>b. calculate the share of each heir</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b="1" u="sng" kern="1200" dirty="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Rules of legal devolution (no testament)</a:t>
            </a:r>
          </a:p>
        </p:txBody>
      </p:sp>
      <p:sp>
        <p:nvSpPr>
          <p:cNvPr id="2" name="AutoShape 2" descr="Les héritiers légaux d&amp;#39;une personne décédée sans testament">
            <a:extLst>
              <a:ext uri="{FF2B5EF4-FFF2-40B4-BE49-F238E27FC236}">
                <a16:creationId xmlns:a16="http://schemas.microsoft.com/office/drawing/2014/main" id="{1B56E0FD-F9EE-48E3-9F76-6EF1575477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ZoneTexte 4">
            <a:extLst>
              <a:ext uri="{FF2B5EF4-FFF2-40B4-BE49-F238E27FC236}">
                <a16:creationId xmlns:a16="http://schemas.microsoft.com/office/drawing/2014/main" id="{CBBA1F7E-6473-4FDB-93B7-D5495E87364B}"/>
              </a:ext>
            </a:extLst>
          </p:cNvPr>
          <p:cNvSpPr txBox="1"/>
          <p:nvPr/>
        </p:nvSpPr>
        <p:spPr>
          <a:xfrm>
            <a:off x="1415141" y="2063455"/>
            <a:ext cx="9361714" cy="1868781"/>
          </a:xfrm>
          <a:prstGeom prst="rect">
            <a:avLst/>
          </a:prstGeom>
          <a:noFill/>
        </p:spPr>
        <p:txBody>
          <a:bodyPr wrap="square" rtlCol="0">
            <a:spAutoFit/>
          </a:bodyPr>
          <a:lstStyle/>
          <a:p>
            <a:pPr algn="ctr">
              <a:lnSpc>
                <a:spcPct val="107000"/>
              </a:lnSpc>
              <a:spcAft>
                <a:spcPts val="800"/>
              </a:spcAft>
            </a:pPr>
            <a:r>
              <a:rPr lang="fr-FR" sz="1800" b="1" u="sng"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Definition</a:t>
            </a:r>
            <a:r>
              <a:rPr lang="fr-FR"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of </a:t>
            </a:r>
            <a:r>
              <a:rPr lang="fr-FR" sz="1800" b="1" u="sng"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Usufruct</a:t>
            </a:r>
            <a:r>
              <a:rPr lang="fr-FR"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a:t>
            </a:r>
          </a:p>
          <a:p>
            <a:pPr>
              <a:lnSpc>
                <a:spcPct val="107000"/>
              </a:lnSpc>
              <a:spcAft>
                <a:spcPts val="800"/>
              </a:spcAft>
            </a:pP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Usufruct is the right to use a property and to receive its income, without being the owner. The usufructuary has rights and obligations. The right to usufruct is temporary.</a:t>
            </a:r>
            <a:endParaRPr lang="fr-F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full ownership is constituted by the bare ownership and the usufruct. </a:t>
            </a:r>
            <a:endParaRPr lang="fr-F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36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marL="742950" indent="-742950" algn="ctr"/>
            <a:r>
              <a:rPr lang="en-US" sz="3000" b="1" u="sng" kern="1200" dirty="0">
                <a:solidFill>
                  <a:schemeClr val="bg1"/>
                </a:solidFill>
                <a:effectLst>
                  <a:outerShdw blurRad="38100" dist="38100" dir="2700000" algn="tl">
                    <a:srgbClr val="000000">
                      <a:alpha val="43137"/>
                    </a:srgbClr>
                  </a:outerShdw>
                </a:effectLst>
                <a:latin typeface="+mj-lt"/>
                <a:ea typeface="+mj-ea"/>
                <a:cs typeface="+mj-cs"/>
              </a:rPr>
              <a:t>Inheritance Tax in France</a:t>
            </a:r>
            <a:br>
              <a:rPr lang="en-US" sz="3000" b="1" u="sng" kern="1200" dirty="0">
                <a:solidFill>
                  <a:schemeClr val="bg1"/>
                </a:solidFill>
                <a:effectLst>
                  <a:outerShdw blurRad="38100" dist="38100" dir="2700000" algn="tl">
                    <a:srgbClr val="000000">
                      <a:alpha val="43137"/>
                    </a:srgbClr>
                  </a:outerShdw>
                </a:effectLst>
                <a:latin typeface="+mj-lt"/>
                <a:ea typeface="+mj-ea"/>
                <a:cs typeface="+mj-cs"/>
              </a:rPr>
            </a:br>
            <a:r>
              <a:rPr lang="en-US" sz="3000" kern="1200" dirty="0">
                <a:solidFill>
                  <a:schemeClr val="bg1"/>
                </a:solidFill>
                <a:effectLst>
                  <a:outerShdw blurRad="38100" dist="38100" dir="2700000" algn="tl">
                    <a:srgbClr val="000000">
                      <a:alpha val="43137"/>
                    </a:srgbClr>
                  </a:outerShdw>
                </a:effectLst>
                <a:latin typeface="+mj-lt"/>
                <a:ea typeface="+mj-ea"/>
                <a:cs typeface="+mj-cs"/>
              </a:rPr>
              <a:t>b. calculate the share of each heir</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400" b="1" u="sng" kern="1200" dirty="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Rules of legal devolution (no testament)</a:t>
            </a:r>
          </a:p>
        </p:txBody>
      </p:sp>
      <p:sp>
        <p:nvSpPr>
          <p:cNvPr id="2" name="AutoShape 2" descr="Les héritiers légaux d&amp;#39;une personne décédée sans testament">
            <a:extLst>
              <a:ext uri="{FF2B5EF4-FFF2-40B4-BE49-F238E27FC236}">
                <a16:creationId xmlns:a16="http://schemas.microsoft.com/office/drawing/2014/main" id="{1B56E0FD-F9EE-48E3-9F76-6EF1575477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ZoneTexte 4">
            <a:extLst>
              <a:ext uri="{FF2B5EF4-FFF2-40B4-BE49-F238E27FC236}">
                <a16:creationId xmlns:a16="http://schemas.microsoft.com/office/drawing/2014/main" id="{CBBA1F7E-6473-4FDB-93B7-D5495E87364B}"/>
              </a:ext>
            </a:extLst>
          </p:cNvPr>
          <p:cNvSpPr txBox="1"/>
          <p:nvPr/>
        </p:nvSpPr>
        <p:spPr>
          <a:xfrm>
            <a:off x="1415141" y="2063455"/>
            <a:ext cx="9361714" cy="2062552"/>
          </a:xfrm>
          <a:prstGeom prst="rect">
            <a:avLst/>
          </a:prstGeom>
          <a:noFill/>
        </p:spPr>
        <p:txBody>
          <a:bodyPr wrap="square" rtlCol="0">
            <a:spAutoFit/>
          </a:bodyPr>
          <a:lstStyle/>
          <a:p>
            <a:pPr indent="449580">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I</a:t>
            </a:r>
            <a:r>
              <a:rPr lang="en-GB" sz="1800" dirty="0">
                <a:effectLst/>
                <a:latin typeface="Calibri" panose="020F0502020204030204" pitchFamily="34" charset="0"/>
                <a:ea typeface="Calibri" panose="020F0502020204030204" pitchFamily="34" charset="0"/>
                <a:cs typeface="Calibri" panose="020F0502020204030204" pitchFamily="34" charset="0"/>
              </a:rPr>
              <a:t>f the deceased was not married. His or her children receive all his or her property in equal shares.</a:t>
            </a:r>
          </a:p>
          <a:p>
            <a:pPr indent="449580">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If the deceased had no children then, it depends if he was married or not.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If so, then the spouse (or husband)  shares the inheritance with the parents, depending on the number of remaining parents. If he had no spouse or children, then his ascendants and brothers and sisters share the inheritance.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28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E7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524256" y="516804"/>
            <a:ext cx="6594189" cy="162521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b="1" u="sng">
                <a:solidFill>
                  <a:srgbClr val="FFFFFF"/>
                </a:solidFill>
                <a:effectLst>
                  <a:outerShdw blurRad="38100" dist="38100" dir="2700000" algn="tl">
                    <a:srgbClr val="000000">
                      <a:alpha val="43137"/>
                    </a:srgbClr>
                  </a:outerShdw>
                </a:effectLst>
                <a:latin typeface="+mj-lt"/>
              </a:rPr>
              <a:t>He/She has written a will. </a:t>
            </a:r>
            <a:endParaRPr lang="fr-FR" b="1" u="sng">
              <a:solidFill>
                <a:srgbClr val="FFFFFF"/>
              </a:solidFill>
              <a:effectLst>
                <a:outerShdw blurRad="38100" dist="38100" dir="2700000" algn="tl">
                  <a:srgbClr val="000000">
                    <a:alpha val="43137"/>
                  </a:srgbClr>
                </a:outerShdw>
              </a:effectLst>
              <a:latin typeface="+mj-lt"/>
            </a:endParaRPr>
          </a:p>
        </p:txBody>
      </p:sp>
      <p:sp>
        <p:nvSpPr>
          <p:cNvPr id="36" name="Rectangle 3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A09C149C-CEAC-4FA5-8F45-3F74A1C5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44" y="3348696"/>
            <a:ext cx="6579910" cy="2270068"/>
          </a:xfrm>
          <a:prstGeom prst="rect">
            <a:avLst/>
          </a:prstGeom>
        </p:spPr>
      </p:pic>
      <p:sp>
        <p:nvSpPr>
          <p:cNvPr id="38" name="Rectangle 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029319" y="917725"/>
            <a:ext cx="3424739" cy="4852362"/>
          </a:xfrm>
        </p:spPr>
        <p:txBody>
          <a:bodyPr anchor="ctr">
            <a:normAutofit/>
          </a:bodyPr>
          <a:lstStyle/>
          <a:p>
            <a:pPr>
              <a:spcAft>
                <a:spcPts val="80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Reserved heirs (Blue) </a:t>
            </a:r>
            <a:r>
              <a:rPr lang="en-GB" sz="2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Some heirs cannot be excluded from the succession. They must receive a share of the deceased's inheritance: this is their reserved portion of the wealth.</a:t>
            </a:r>
            <a:endParaRPr lang="fr-F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Available share (Orange) : </a:t>
            </a:r>
            <a:r>
              <a:rPr lang="en-GB" sz="2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It can be distributed freely (to an heir or a third party) by the deceased in his will. The reserved portion of the wealth cannot represents the entirety of the deceased's inheritance.</a:t>
            </a:r>
            <a:endParaRPr lang="fr-FR"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2000" i="1" dirty="0">
              <a:solidFill>
                <a:srgbClr val="FFFFFF"/>
              </a:solidFill>
            </a:endParaRPr>
          </a:p>
        </p:txBody>
      </p:sp>
    </p:spTree>
    <p:extLst>
      <p:ext uri="{BB962C8B-B14F-4D97-AF65-F5344CB8AC3E}">
        <p14:creationId xmlns:p14="http://schemas.microsoft.com/office/powerpoint/2010/main" val="168411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F2D967C5-C563-4C96-909F-049BB56C3883}"/>
              </a:ext>
            </a:extLst>
          </p:cNvPr>
          <p:cNvSpPr>
            <a:spLocks noGrp="1"/>
          </p:cNvSpPr>
          <p:nvPr>
            <p:ph type="title"/>
          </p:nvPr>
        </p:nvSpPr>
        <p:spPr>
          <a:xfrm>
            <a:off x="838199" y="291090"/>
            <a:ext cx="10515599" cy="93268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en-US" sz="5400" b="1" u="sng" kern="1200" dirty="0">
                <a:solidFill>
                  <a:schemeClr val="bg1"/>
                </a:solidFill>
                <a:effectLst>
                  <a:outerShdw blurRad="38100" dist="38100" dir="2700000" algn="tl">
                    <a:srgbClr val="000000">
                      <a:alpha val="43137"/>
                    </a:srgbClr>
                  </a:outerShdw>
                </a:effectLst>
                <a:latin typeface="+mj-lt"/>
                <a:ea typeface="+mj-ea"/>
                <a:cs typeface="+mj-cs"/>
              </a:rPr>
              <a:t>c. The payment of the tax </a:t>
            </a:r>
          </a:p>
        </p:txBody>
      </p:sp>
      <p:sp>
        <p:nvSpPr>
          <p:cNvPr id="3" name="Espace réservé du contenu 2">
            <a:extLst>
              <a:ext uri="{FF2B5EF4-FFF2-40B4-BE49-F238E27FC236}">
                <a16:creationId xmlns:a16="http://schemas.microsoft.com/office/drawing/2014/main" id="{878E9F4C-2F67-454B-84B7-6170BA881FE6}"/>
              </a:ext>
            </a:extLst>
          </p:cNvPr>
          <p:cNvSpPr>
            <a:spLocks noGrp="1"/>
          </p:cNvSpPr>
          <p:nvPr>
            <p:ph idx="1"/>
          </p:nvPr>
        </p:nvSpPr>
        <p:spPr>
          <a:xfrm>
            <a:off x="838199" y="1335726"/>
            <a:ext cx="10515599" cy="420624"/>
          </a:xfrm>
        </p:spPr>
        <p:txBody>
          <a:bodyPr vert="horz" lIns="91440" tIns="45720" rIns="91440" bIns="45720" rtlCol="0">
            <a:normAutofit/>
          </a:bodyPr>
          <a:lstStyle/>
          <a:p>
            <a:pPr marL="0" indent="0" algn="ctr">
              <a:buNone/>
            </a:pPr>
            <a:r>
              <a:rPr lang="en-US" sz="2000" kern="1200">
                <a:solidFill>
                  <a:schemeClr val="accent1">
                    <a:lumMod val="20000"/>
                    <a:lumOff val="80000"/>
                  </a:schemeClr>
                </a:solidFill>
                <a:effectLst>
                  <a:outerShdw blurRad="38100" dist="38100" dir="2700000" algn="tl">
                    <a:srgbClr val="000000">
                      <a:alpha val="43137"/>
                    </a:srgbClr>
                  </a:outerShdw>
                </a:effectLst>
                <a:latin typeface="+mn-lt"/>
                <a:ea typeface="+mn-ea"/>
                <a:cs typeface="+mn-cs"/>
              </a:rPr>
              <a:t>The tax authorities apply a scale to your share of the wealth, sometimes with an allowance: </a:t>
            </a:r>
          </a:p>
        </p:txBody>
      </p:sp>
      <p:pic>
        <p:nvPicPr>
          <p:cNvPr id="17" name="Image 16">
            <a:extLst>
              <a:ext uri="{FF2B5EF4-FFF2-40B4-BE49-F238E27FC236}">
                <a16:creationId xmlns:a16="http://schemas.microsoft.com/office/drawing/2014/main" id="{8D10FB84-517A-4E55-B74B-C84674CD0A8D}"/>
              </a:ext>
            </a:extLst>
          </p:cNvPr>
          <p:cNvPicPr/>
          <p:nvPr/>
        </p:nvPicPr>
        <p:blipFill>
          <a:blip r:embed="rId2">
            <a:extLst>
              <a:ext uri="{28A0092B-C50C-407E-A947-70E740481C1C}">
                <a14:useLocalDpi xmlns:a14="http://schemas.microsoft.com/office/drawing/2010/main" val="0"/>
              </a:ext>
            </a:extLst>
          </a:blip>
          <a:stretch/>
        </p:blipFill>
        <p:spPr bwMode="auto">
          <a:xfrm>
            <a:off x="3180522" y="3024626"/>
            <a:ext cx="6623309" cy="3601979"/>
          </a:xfrm>
          <a:prstGeom prst="rect">
            <a:avLst/>
          </a:prstGeom>
          <a:noFill/>
        </p:spPr>
      </p:pic>
      <p:sp>
        <p:nvSpPr>
          <p:cNvPr id="5" name="ZoneTexte 4">
            <a:extLst>
              <a:ext uri="{FF2B5EF4-FFF2-40B4-BE49-F238E27FC236}">
                <a16:creationId xmlns:a16="http://schemas.microsoft.com/office/drawing/2014/main" id="{879533C6-103D-497A-9CD4-7269B50DF12E}"/>
              </a:ext>
            </a:extLst>
          </p:cNvPr>
          <p:cNvSpPr txBox="1"/>
          <p:nvPr/>
        </p:nvSpPr>
        <p:spPr>
          <a:xfrm>
            <a:off x="203200" y="2026753"/>
            <a:ext cx="11988800" cy="774507"/>
          </a:xfrm>
          <a:prstGeom prst="rect">
            <a:avLst/>
          </a:prstGeom>
          <a:noFill/>
        </p:spPr>
        <p:txBody>
          <a:bodyPr wrap="square" rtlCol="0">
            <a:spAutoFit/>
          </a:bodyPr>
          <a:lstStyle/>
          <a:p>
            <a:pPr algn="ctr">
              <a:lnSpc>
                <a:spcPct val="107000"/>
              </a:lnSpc>
              <a:spcAft>
                <a:spcPts val="800"/>
              </a:spcAft>
            </a:pPr>
            <a:r>
              <a:rPr lang="en-GB" b="1" dirty="0">
                <a:effectLst/>
                <a:latin typeface="Calibri" panose="020F0502020204030204" pitchFamily="34" charset="0"/>
                <a:ea typeface="Calibri" panose="020F0502020204030204" pitchFamily="34" charset="0"/>
                <a:cs typeface="Calibri" panose="020F0502020204030204" pitchFamily="34" charset="0"/>
              </a:rPr>
              <a:t>Spouse or PACS partner</a:t>
            </a:r>
            <a:r>
              <a:rPr lang="en-GB" dirty="0">
                <a:effectLst/>
                <a:latin typeface="Calibri" panose="020F0502020204030204" pitchFamily="34" charset="0"/>
                <a:ea typeface="Calibri" panose="020F0502020204030204" pitchFamily="34" charset="0"/>
                <a:cs typeface="Calibri" panose="020F0502020204030204" pitchFamily="34" charset="0"/>
              </a:rPr>
              <a:t> are exempt from inheritance tax.</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The tax allowance is €100,000  for the </a:t>
            </a:r>
            <a:r>
              <a:rPr lang="en-GB" b="1" dirty="0">
                <a:effectLst/>
                <a:latin typeface="Calibri" panose="020F0502020204030204" pitchFamily="34" charset="0"/>
                <a:ea typeface="Calibri" panose="020F0502020204030204" pitchFamily="34" charset="0"/>
                <a:cs typeface="Calibri" panose="020F0502020204030204" pitchFamily="34" charset="0"/>
              </a:rPr>
              <a:t>Children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837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17B7EF4BE76F479B426E8D0E093035" ma:contentTypeVersion="7" ma:contentTypeDescription="Create a new document." ma:contentTypeScope="" ma:versionID="d02f36b9fe3d7fe78463c058912ac2c8">
  <xsd:schema xmlns:xsd="http://www.w3.org/2001/XMLSchema" xmlns:xs="http://www.w3.org/2001/XMLSchema" xmlns:p="http://schemas.microsoft.com/office/2006/metadata/properties" xmlns:ns3="9eb2d512-7618-4212-9d91-b8aeeb1ac93e" xmlns:ns4="813b966d-7785-4d0e-85de-27a2ca7d4c8e" targetNamespace="http://schemas.microsoft.com/office/2006/metadata/properties" ma:root="true" ma:fieldsID="025337eed76e31c84450426256acfbf8" ns3:_="" ns4:_="">
    <xsd:import namespace="9eb2d512-7618-4212-9d91-b8aeeb1ac93e"/>
    <xsd:import namespace="813b966d-7785-4d0e-85de-27a2ca7d4c8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2d512-7618-4212-9d91-b8aeeb1ac9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3b966d-7785-4d0e-85de-27a2ca7d4c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81FC96-AE44-4269-BDB1-D4B9F7E0F272}">
  <ds:schemaRefs>
    <ds:schemaRef ds:uri="http://schemas.microsoft.com/sharepoint/v3/contenttype/forms"/>
  </ds:schemaRefs>
</ds:datastoreItem>
</file>

<file path=customXml/itemProps2.xml><?xml version="1.0" encoding="utf-8"?>
<ds:datastoreItem xmlns:ds="http://schemas.openxmlformats.org/officeDocument/2006/customXml" ds:itemID="{C12DF33B-9298-4D4C-9FFC-363BE5874536}">
  <ds:schemaRefs>
    <ds:schemaRef ds:uri="813b966d-7785-4d0e-85de-27a2ca7d4c8e"/>
    <ds:schemaRef ds:uri="9eb2d512-7618-4212-9d91-b8aeeb1ac9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2EEA31-1A13-4228-8135-2502B4D4F09B}">
  <ds:schemaRefs>
    <ds:schemaRef ds:uri="http://purl.org/dc/elements/1.1/"/>
    <ds:schemaRef ds:uri="http://schemas.microsoft.com/office/2006/metadata/properties"/>
    <ds:schemaRef ds:uri="9eb2d512-7618-4212-9d91-b8aeeb1ac93e"/>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813b966d-7785-4d0e-85de-27a2ca7d4c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1362</TotalTime>
  <Words>696</Words>
  <Application>Microsoft Office PowerPoint</Application>
  <PresentationFormat>Grand écran</PresentationFormat>
  <Paragraphs>61</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Arial Black</vt:lpstr>
      <vt:lpstr>Calibri</vt:lpstr>
      <vt:lpstr>Calibri Light</vt:lpstr>
      <vt:lpstr>Symbol</vt:lpstr>
      <vt:lpstr>Times New Roman</vt:lpstr>
      <vt:lpstr>Office Theme</vt:lpstr>
      <vt:lpstr>Inheritance Tax </vt:lpstr>
      <vt:lpstr>Summary</vt:lpstr>
      <vt:lpstr>Inheritance Tax in France a. The inventory</vt:lpstr>
      <vt:lpstr>Inheritance Tax in France b. calculate the share of each heir</vt:lpstr>
      <vt:lpstr>Inheritance Tax in France b. calculate the share of each heir</vt:lpstr>
      <vt:lpstr>Inheritance Tax in France b. calculate the share of each heir</vt:lpstr>
      <vt:lpstr>Inheritance Tax in France b. calculate the share of each heir</vt:lpstr>
      <vt:lpstr>He/She has written a will. </vt:lpstr>
      <vt:lpstr>c. The payment of the tax </vt:lpstr>
      <vt:lpstr>c. The payment of the tax </vt:lpstr>
      <vt:lpstr>2. Inheritance Tax in Esscaland </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donations</dc:title>
  <dc:creator>YAYI Gilles</dc:creator>
  <cp:lastModifiedBy>REES David</cp:lastModifiedBy>
  <cp:revision>32</cp:revision>
  <dcterms:created xsi:type="dcterms:W3CDTF">2020-10-26T20:03:06Z</dcterms:created>
  <dcterms:modified xsi:type="dcterms:W3CDTF">2021-07-07T06:04:09Z</dcterms:modified>
</cp:coreProperties>
</file>