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41" r:id="rId2"/>
    <p:sldId id="1828" r:id="rId3"/>
    <p:sldId id="638" r:id="rId4"/>
    <p:sldId id="690" r:id="rId5"/>
    <p:sldId id="691" r:id="rId6"/>
    <p:sldId id="693" r:id="rId7"/>
    <p:sldId id="692" r:id="rId8"/>
    <p:sldId id="694" r:id="rId9"/>
    <p:sldId id="1833" r:id="rId10"/>
    <p:sldId id="695" r:id="rId11"/>
    <p:sldId id="1834" r:id="rId12"/>
    <p:sldId id="1835" r:id="rId13"/>
    <p:sldId id="696" r:id="rId14"/>
    <p:sldId id="1836" r:id="rId15"/>
    <p:sldId id="1837" r:id="rId16"/>
    <p:sldId id="1838" r:id="rId17"/>
    <p:sldId id="1839" r:id="rId18"/>
    <p:sldId id="1826" r:id="rId19"/>
    <p:sldId id="1829" r:id="rId20"/>
    <p:sldId id="1831" r:id="rId21"/>
    <p:sldId id="1681" r:id="rId22"/>
    <p:sldId id="1840" r:id="rId23"/>
    <p:sldId id="1841" r:id="rId24"/>
    <p:sldId id="1842" r:id="rId25"/>
    <p:sldId id="1824"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DC334-8C34-45E9-8DE0-495A3AC36EC0}" v="81" dt="2022-07-01T09:52:12.770"/>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4296" autoAdjust="0"/>
  </p:normalViewPr>
  <p:slideViewPr>
    <p:cSldViewPr snapToGrid="0">
      <p:cViewPr varScale="1">
        <p:scale>
          <a:sx n="58" d="100"/>
          <a:sy n="58" d="100"/>
        </p:scale>
        <p:origin x="15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xfrm>
            <a:off x="1143000" y="685800"/>
            <a:ext cx="4572000" cy="3429000"/>
          </a:xfrm>
          <a:prstGeom prst="rect">
            <a:avLst/>
          </a:prstGeom>
        </p:spPr>
        <p:txBody>
          <a:bodyPr/>
          <a:lstStyle/>
          <a:p>
            <a:endParaRPr/>
          </a:p>
        </p:txBody>
      </p:sp>
      <p:sp>
        <p:nvSpPr>
          <p:cNvPr id="87" name="Shape 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457200" defTabSz="457200" latinLnBrk="0">
      <a:defRPr sz="2200">
        <a:latin typeface="Lucida Grande"/>
        <a:ea typeface="Lucida Grande"/>
        <a:cs typeface="Lucida Grande"/>
        <a:sym typeface="Lucida Grande"/>
      </a:defRPr>
    </a:lvl2pPr>
    <a:lvl3pPr indent="914400" defTabSz="457200" latinLnBrk="0">
      <a:defRPr sz="2200">
        <a:latin typeface="Lucida Grande"/>
        <a:ea typeface="Lucida Grande"/>
        <a:cs typeface="Lucida Grande"/>
        <a:sym typeface="Lucida Grande"/>
      </a:defRPr>
    </a:lvl3pPr>
    <a:lvl4pPr indent="1371600" defTabSz="457200" latinLnBrk="0">
      <a:defRPr sz="2200">
        <a:latin typeface="Lucida Grande"/>
        <a:ea typeface="Lucida Grande"/>
        <a:cs typeface="Lucida Grande"/>
        <a:sym typeface="Lucida Grande"/>
      </a:defRPr>
    </a:lvl4pPr>
    <a:lvl5pPr indent="1828800" defTabSz="457200" latinLnBrk="0">
      <a:defRPr sz="2200">
        <a:latin typeface="Lucida Grande"/>
        <a:ea typeface="Lucida Grande"/>
        <a:cs typeface="Lucida Grande"/>
        <a:sym typeface="Lucida Grande"/>
      </a:defRPr>
    </a:lvl5pPr>
    <a:lvl6pPr indent="2286000" defTabSz="457200" latinLnBrk="0">
      <a:defRPr sz="2200">
        <a:latin typeface="Lucida Grande"/>
        <a:ea typeface="Lucida Grande"/>
        <a:cs typeface="Lucida Grande"/>
        <a:sym typeface="Lucida Grande"/>
      </a:defRPr>
    </a:lvl6pPr>
    <a:lvl7pPr indent="2743200" defTabSz="457200" latinLnBrk="0">
      <a:defRPr sz="2200">
        <a:latin typeface="Lucida Grande"/>
        <a:ea typeface="Lucida Grande"/>
        <a:cs typeface="Lucida Grande"/>
        <a:sym typeface="Lucida Grande"/>
      </a:defRPr>
    </a:lvl7pPr>
    <a:lvl8pPr indent="3200400" defTabSz="457200" latinLnBrk="0">
      <a:defRPr sz="2200">
        <a:latin typeface="Lucida Grande"/>
        <a:ea typeface="Lucida Grande"/>
        <a:cs typeface="Lucida Grande"/>
        <a:sym typeface="Lucida Grande"/>
      </a:defRPr>
    </a:lvl8pPr>
    <a:lvl9pPr indent="36576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03668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pic>
        <p:nvPicPr>
          <p:cNvPr id="12" name="image2.png" descr="image2.png"/>
          <p:cNvPicPr>
            <a:picLocks noChangeAspect="1"/>
          </p:cNvPicPr>
          <p:nvPr/>
        </p:nvPicPr>
        <p:blipFill>
          <a:blip r:embed="rId2"/>
          <a:stretch>
            <a:fillRect/>
          </a:stretch>
        </p:blipFill>
        <p:spPr>
          <a:xfrm>
            <a:off x="0" y="32003"/>
            <a:ext cx="9143997" cy="6857998"/>
          </a:xfrm>
          <a:prstGeom prst="rect">
            <a:avLst/>
          </a:prstGeom>
          <a:ln w="12700">
            <a:miter lim="400000"/>
          </a:ln>
        </p:spPr>
      </p:pic>
      <p:pic>
        <p:nvPicPr>
          <p:cNvPr id="13" name="image3.png" descr="image3.png"/>
          <p:cNvPicPr>
            <a:picLocks noChangeAspect="1"/>
          </p:cNvPicPr>
          <p:nvPr/>
        </p:nvPicPr>
        <p:blipFill>
          <a:blip r:embed="rId3"/>
          <a:stretch>
            <a:fillRect/>
          </a:stretch>
        </p:blipFill>
        <p:spPr>
          <a:xfrm>
            <a:off x="377623" y="441256"/>
            <a:ext cx="3622180" cy="964000"/>
          </a:xfrm>
          <a:prstGeom prst="rect">
            <a:avLst/>
          </a:prstGeom>
          <a:ln w="12700">
            <a:miter lim="400000"/>
          </a:ln>
        </p:spPr>
      </p:pic>
      <p:sp>
        <p:nvSpPr>
          <p:cNvPr id="14" name="Title Text"/>
          <p:cNvSpPr txBox="1">
            <a:spLocks noGrp="1"/>
          </p:cNvSpPr>
          <p:nvPr>
            <p:ph type="title"/>
          </p:nvPr>
        </p:nvSpPr>
        <p:spPr>
          <a:xfrm>
            <a:off x="3187289" y="3602547"/>
            <a:ext cx="5615032" cy="1329971"/>
          </a:xfrm>
          <a:prstGeom prst="rect">
            <a:avLst/>
          </a:prstGeom>
        </p:spPr>
        <p:txBody>
          <a:bodyPr anchor="t"/>
          <a:lstStyle>
            <a:lvl1pPr algn="r">
              <a:defRPr sz="2600">
                <a:solidFill>
                  <a:srgbClr val="FFFFFF"/>
                </a:solidFill>
              </a:defRPr>
            </a:lvl1pPr>
          </a:lstStyle>
          <a:p>
            <a:r>
              <a:t>Title Text</a:t>
            </a:r>
          </a:p>
        </p:txBody>
      </p:sp>
      <p:sp>
        <p:nvSpPr>
          <p:cNvPr id="15" name="Body Level One…"/>
          <p:cNvSpPr txBox="1">
            <a:spLocks noGrp="1"/>
          </p:cNvSpPr>
          <p:nvPr>
            <p:ph type="body" sz="quarter" idx="1"/>
          </p:nvPr>
        </p:nvSpPr>
        <p:spPr>
          <a:xfrm>
            <a:off x="4785031" y="2697869"/>
            <a:ext cx="4017290" cy="274607"/>
          </a:xfrm>
          <a:prstGeom prst="rect">
            <a:avLst/>
          </a:prstGeom>
        </p:spPr>
        <p:txBody>
          <a:bodyPr/>
          <a:lstStyle>
            <a:lvl1pPr marL="0" indent="0" algn="r">
              <a:buClrTx/>
              <a:buSzTx/>
              <a:buNone/>
              <a:defRPr sz="1600">
                <a:solidFill>
                  <a:srgbClr val="FFFFFF"/>
                </a:solidFill>
              </a:defRPr>
            </a:lvl1pPr>
            <a:lvl2pPr marL="0" indent="457200" algn="r">
              <a:buClrTx/>
              <a:buSzTx/>
              <a:buNone/>
              <a:defRPr sz="1600">
                <a:solidFill>
                  <a:srgbClr val="FFFFFF"/>
                </a:solidFill>
              </a:defRPr>
            </a:lvl2pPr>
            <a:lvl3pPr marL="0" indent="914400" algn="r">
              <a:buClrTx/>
              <a:buSzTx/>
              <a:buNone/>
              <a:defRPr sz="1600">
                <a:solidFill>
                  <a:srgbClr val="FFFFFF"/>
                </a:solidFill>
              </a:defRPr>
            </a:lvl3pPr>
            <a:lvl4pPr marL="0" indent="1371600" algn="r">
              <a:buClrTx/>
              <a:buSzTx/>
              <a:buNone/>
              <a:defRPr sz="1600">
                <a:solidFill>
                  <a:srgbClr val="FFFFFF"/>
                </a:solidFill>
              </a:defRPr>
            </a:lvl4pPr>
            <a:lvl5pPr marL="0" indent="1828800" algn="r">
              <a:buClrTx/>
              <a:buSzTx/>
              <a:buNone/>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4419600" y="5312707"/>
            <a:ext cx="2133600" cy="313393"/>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tête de section">
    <p:spTree>
      <p:nvGrpSpPr>
        <p:cNvPr id="1" name=""/>
        <p:cNvGrpSpPr/>
        <p:nvPr/>
      </p:nvGrpSpPr>
      <p:grpSpPr>
        <a:xfrm>
          <a:off x="0" y="0"/>
          <a:ext cx="0" cy="0"/>
          <a:chOff x="0" y="0"/>
          <a:chExt cx="0" cy="0"/>
        </a:xfrm>
      </p:grpSpPr>
      <p:pic>
        <p:nvPicPr>
          <p:cNvPr id="32" name="image4.png" descr="image4.pn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33" name="Title Text"/>
          <p:cNvSpPr txBox="1">
            <a:spLocks noGrp="1"/>
          </p:cNvSpPr>
          <p:nvPr>
            <p:ph type="title"/>
          </p:nvPr>
        </p:nvSpPr>
        <p:spPr>
          <a:xfrm>
            <a:off x="417871" y="1876321"/>
            <a:ext cx="7701936" cy="1458452"/>
          </a:xfrm>
          <a:prstGeom prst="rect">
            <a:avLst/>
          </a:prstGeom>
        </p:spPr>
        <p:txBody>
          <a:bodyPr/>
          <a:lstStyle>
            <a:lvl1pPr>
              <a:defRPr sz="2600">
                <a:solidFill>
                  <a:srgbClr val="D71E17"/>
                </a:solidFill>
              </a:defRPr>
            </a:lvl1pPr>
          </a:lstStyle>
          <a:p>
            <a:r>
              <a:t>Title Text</a:t>
            </a:r>
          </a:p>
        </p:txBody>
      </p:sp>
      <p:sp>
        <p:nvSpPr>
          <p:cNvPr id="34" name="Body Level One…"/>
          <p:cNvSpPr txBox="1">
            <a:spLocks noGrp="1"/>
          </p:cNvSpPr>
          <p:nvPr>
            <p:ph type="body" sz="quarter" idx="1"/>
          </p:nvPr>
        </p:nvSpPr>
        <p:spPr>
          <a:xfrm>
            <a:off x="417871" y="4047613"/>
            <a:ext cx="6194869" cy="1663290"/>
          </a:xfrm>
          <a:prstGeom prst="rect">
            <a:avLst/>
          </a:prstGeom>
        </p:spPr>
        <p:txBody>
          <a:bodyPr/>
          <a:lstStyle>
            <a:lvl1pPr marL="0" indent="0">
              <a:buClrTx/>
              <a:buSzTx/>
              <a:buNone/>
              <a:defRPr sz="1200" i="1">
                <a:solidFill>
                  <a:srgbClr val="80807F"/>
                </a:solidFill>
              </a:defRPr>
            </a:lvl1pPr>
            <a:lvl2pPr marL="0" indent="457200">
              <a:buClrTx/>
              <a:buSzTx/>
              <a:buNone/>
              <a:defRPr sz="1200" i="1">
                <a:solidFill>
                  <a:srgbClr val="80807F"/>
                </a:solidFill>
              </a:defRPr>
            </a:lvl2pPr>
            <a:lvl3pPr marL="0" indent="914400">
              <a:buClrTx/>
              <a:buSzTx/>
              <a:buNone/>
              <a:defRPr sz="1200" i="1">
                <a:solidFill>
                  <a:srgbClr val="80807F"/>
                </a:solidFill>
              </a:defRPr>
            </a:lvl3pPr>
            <a:lvl4pPr marL="0" indent="1371600">
              <a:buClrTx/>
              <a:buSzTx/>
              <a:buNone/>
              <a:defRPr sz="1200" i="1">
                <a:solidFill>
                  <a:srgbClr val="80807F"/>
                </a:solidFill>
              </a:defRPr>
            </a:lvl4pPr>
            <a:lvl5pPr marL="0" indent="1828800">
              <a:buClrTx/>
              <a:buSzTx/>
              <a:buNone/>
              <a:defRPr sz="1200" i="1">
                <a:solidFill>
                  <a:srgbClr val="80807F"/>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1188064" y="1384471"/>
            <a:ext cx="3760839" cy="4741693"/>
          </a:xfrm>
          <a:prstGeom prst="rect">
            <a:avLst/>
          </a:prstGeom>
        </p:spPr>
        <p:txBody>
          <a:bodyPr/>
          <a:lstStyle>
            <a:lvl1pPr>
              <a:buSzPct val="104999"/>
            </a:lvl1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image1.png"/>
          <p:cNvPicPr>
            <a:picLocks noChangeAspect="1"/>
          </p:cNvPicPr>
          <p:nvPr/>
        </p:nvPicPr>
        <p:blipFill>
          <a:blip r:embed="rId8"/>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1187450" y="233363"/>
            <a:ext cx="7694614" cy="758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r>
              <a:t>Title Text</a:t>
            </a:r>
          </a:p>
        </p:txBody>
      </p:sp>
      <p:sp>
        <p:nvSpPr>
          <p:cNvPr id="4" name="Body Level One…"/>
          <p:cNvSpPr txBox="1">
            <a:spLocks noGrp="1"/>
          </p:cNvSpPr>
          <p:nvPr>
            <p:ph type="body" idx="1"/>
          </p:nvPr>
        </p:nvSpPr>
        <p:spPr>
          <a:xfrm>
            <a:off x="1187450" y="1384300"/>
            <a:ext cx="7694614" cy="462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2pPr>
              <a:buSzPct val="100000"/>
            </a:lvl2pPr>
            <a:lvl3pPr>
              <a:buSzPct val="100000"/>
            </a:lvl3pPr>
            <a:lvl4pPr>
              <a:buSzPct val="100000"/>
              <a:buChar char="–"/>
            </a:lvl4pPr>
            <a:lvl5pPr>
              <a:buSzPct val="100000"/>
              <a:buChar char="»"/>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7700963" y="3909357"/>
            <a:ext cx="1270001" cy="313393"/>
          </a:xfrm>
          <a:prstGeom prst="rect">
            <a:avLst/>
          </a:prstGeom>
          <a:ln w="12700">
            <a:miter lim="400000"/>
          </a:ln>
        </p:spPr>
        <p:txBody>
          <a:bodyPr lIns="45719" rIns="45719" anchor="b">
            <a:spAutoFit/>
          </a:bodyPr>
          <a:lstStyle>
            <a:lvl1pPr algn="r">
              <a:defRPr sz="1600">
                <a:solidFill>
                  <a:srgbClr val="D71E17"/>
                </a:solidFill>
                <a:latin typeface="+mn-lt"/>
                <a:ea typeface="+mn-ea"/>
                <a:cs typeface="+mn-cs"/>
                <a:sym typeface="Aria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1pPr>
      <a:lvl2pPr marL="0" marR="0" indent="4572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2pPr>
      <a:lvl3pPr marL="0" marR="0" indent="9144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3pPr>
      <a:lvl4pPr marL="0" marR="0" indent="13716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4pPr>
      <a:lvl5pPr marL="0" marR="0" indent="18288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5pPr>
      <a:lvl6pPr marL="0" marR="0" indent="22860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6pPr>
      <a:lvl7pPr marL="0" marR="0" indent="27432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7pPr>
      <a:lvl8pPr marL="0" marR="0" indent="32004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8pPr>
      <a:lvl9pPr marL="0" marR="0" indent="3657600" algn="l" defTabSz="457200" latinLnBrk="0">
        <a:lnSpc>
          <a:spcPct val="100000"/>
        </a:lnSpc>
        <a:spcBef>
          <a:spcPts val="0"/>
        </a:spcBef>
        <a:spcAft>
          <a:spcPts val="0"/>
        </a:spcAft>
        <a:buClrTx/>
        <a:buSzTx/>
        <a:buFontTx/>
        <a:buNone/>
        <a:tabLst/>
        <a:defRPr sz="2500" b="0" i="0" u="none" strike="noStrike" cap="all" spc="0" baseline="0">
          <a:solidFill>
            <a:srgbClr val="CC1D33"/>
          </a:solidFill>
          <a:uFillTx/>
          <a:latin typeface="+mn-lt"/>
          <a:ea typeface="+mn-ea"/>
          <a:cs typeface="+mn-cs"/>
          <a:sym typeface="Arial"/>
        </a:defRPr>
      </a:lvl9pPr>
    </p:titleStyle>
    <p:bodyStyle>
      <a:lvl1pPr marL="161925" marR="0" indent="-161925"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1pPr>
      <a:lvl2pPr marL="558800" marR="0" indent="-209550"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2pPr>
      <a:lvl3pPr marL="1212850" marR="0" indent="-209550"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3pPr>
      <a:lvl4pPr marL="1714500" marR="0" indent="-342900"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4pPr>
      <a:lvl5pPr marL="2171700" marR="0" indent="-342900"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5pPr>
      <a:lvl6pPr marL="2491739" marR="0" indent="-205739"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6pPr>
      <a:lvl7pPr marL="2948939" marR="0" indent="-205739"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7pPr>
      <a:lvl8pPr marL="3406140" marR="0" indent="-205740"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8pPr>
      <a:lvl9pPr marL="3863340" marR="0" indent="-205740" algn="l" defTabSz="457200" rtl="0" latinLnBrk="0">
        <a:lnSpc>
          <a:spcPct val="100000"/>
        </a:lnSpc>
        <a:spcBef>
          <a:spcPts val="0"/>
        </a:spcBef>
        <a:spcAft>
          <a:spcPts val="0"/>
        </a:spcAft>
        <a:buClr>
          <a:srgbClr val="CC1D33"/>
        </a:buClr>
        <a:buSzPct val="103000"/>
        <a:buFontTx/>
        <a:buChar char="•"/>
        <a:tabLst/>
        <a:defRPr sz="1800" b="0" i="0" u="none" strike="noStrike" cap="none" spc="0" baseline="0">
          <a:solidFill>
            <a:srgbClr val="CC1D33"/>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4572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9144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13716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18288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22860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27432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32004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3657600" algn="r" defTabSz="457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apa_sample_paper.html" TargetMode="External"/><Relationship Id="rId2" Type="http://schemas.openxmlformats.org/officeDocument/2006/relationships/hyperlink" Target="https://owl.purdue.edu/owl/research_and_citation/apa_style/apa_formatting_and_style_guide/reference_list_basic_rule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groupe.essca@analyse.urkund.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catalogue.essca.fr/cgi-bin/koha/opac-search.pl?idx=Publisher&amp;q=%0ARoutledge" TargetMode="External"/><Relationship Id="rId2" Type="http://schemas.openxmlformats.org/officeDocument/2006/relationships/hyperlink" Target="https://catalogue.essca.fr/cgi-bin/koha/opac-detail.pl?biblionumber=28498"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go.openathens.net/redirector/essca.fr?url=https%3A%2F%2Fwww.taylorfrancis.com%2Fbooks%2F978042926208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D6B62-C0F1-4CD6-BB78-CA69286C8EA3}"/>
              </a:ext>
            </a:extLst>
          </p:cNvPr>
          <p:cNvSpPr>
            <a:spLocks noGrp="1"/>
          </p:cNvSpPr>
          <p:nvPr>
            <p:ph type="ctrTitle"/>
          </p:nvPr>
        </p:nvSpPr>
        <p:spPr>
          <a:xfrm>
            <a:off x="3430080" y="3919481"/>
            <a:ext cx="5280287" cy="844431"/>
          </a:xfrm>
        </p:spPr>
        <p:txBody>
          <a:bodyPr>
            <a:normAutofit fontScale="90000"/>
          </a:bodyPr>
          <a:lstStyle/>
          <a:p>
            <a:pPr algn="l">
              <a:defRPr/>
            </a:pPr>
            <a:r>
              <a:rPr lang="en-US" sz="2700" b="0" i="0" dirty="0">
                <a:solidFill>
                  <a:schemeClr val="bg1"/>
                </a:solidFill>
                <a:effectLst/>
                <a:latin typeface="+mj-lt"/>
              </a:rPr>
              <a:t>HU03-001-G </a:t>
            </a:r>
            <a:br>
              <a:rPr lang="en-US" sz="2700" b="0" i="0" dirty="0">
                <a:solidFill>
                  <a:schemeClr val="bg1"/>
                </a:solidFill>
                <a:effectLst/>
                <a:latin typeface="+mj-lt"/>
              </a:rPr>
            </a:br>
            <a:r>
              <a:rPr lang="en-US" sz="2700" b="0" i="0" dirty="0">
                <a:solidFill>
                  <a:schemeClr val="bg1"/>
                </a:solidFill>
                <a:effectLst/>
                <a:latin typeface="+mj-lt"/>
              </a:rPr>
              <a:t>Geopolitics of </a:t>
            </a:r>
            <a:r>
              <a:rPr lang="en-US" sz="2700" b="0" i="0" dirty="0" err="1">
                <a:solidFill>
                  <a:schemeClr val="bg1"/>
                </a:solidFill>
                <a:effectLst/>
                <a:latin typeface="+mj-lt"/>
              </a:rPr>
              <a:t>europe</a:t>
            </a:r>
            <a:r>
              <a:rPr lang="en-US" sz="2700" b="0" i="0" dirty="0">
                <a:solidFill>
                  <a:schemeClr val="bg1"/>
                </a:solidFill>
                <a:effectLst/>
                <a:latin typeface="+mj-lt"/>
              </a:rPr>
              <a:t> in a changing world</a:t>
            </a:r>
            <a:br>
              <a:rPr lang="en-US" sz="1600" b="0" i="0" dirty="0">
                <a:solidFill>
                  <a:srgbClr val="1D2125"/>
                </a:solidFill>
                <a:effectLst/>
                <a:latin typeface="-apple-system"/>
              </a:rPr>
            </a:br>
            <a:br>
              <a:rPr lang="fr-FR" sz="2200" dirty="0"/>
            </a:br>
            <a:br>
              <a:rPr lang="fr-FR" sz="2200" dirty="0"/>
            </a:br>
            <a:r>
              <a:rPr lang="fr-FR" sz="1100" dirty="0"/>
              <a:t>course </a:t>
            </a:r>
            <a:r>
              <a:rPr lang="fr-FR" sz="1100" dirty="0" err="1"/>
              <a:t>Coordinators</a:t>
            </a:r>
            <a:r>
              <a:rPr lang="fr-FR" sz="1100" dirty="0"/>
              <a:t>:  	Prof Thomas Hoerber: 								thomas.hoerber@essca.fr,  </a:t>
            </a:r>
            <a:br>
              <a:rPr lang="fr-FR" sz="1100" dirty="0"/>
            </a:br>
            <a:r>
              <a:rPr lang="fr-FR" sz="1100" dirty="0"/>
              <a:t>				Prof Gabriel Weber: </a:t>
            </a:r>
            <a:br>
              <a:rPr lang="fr-FR" sz="1100" dirty="0"/>
            </a:br>
            <a:r>
              <a:rPr lang="fr-FR" sz="1100" dirty="0"/>
              <a:t>				gabriel.weber@essca.fr </a:t>
            </a:r>
            <a:br>
              <a:rPr lang="fr-FR" sz="1500" dirty="0"/>
            </a:br>
            <a:br>
              <a:rPr lang="fr-FR" sz="1500" dirty="0"/>
            </a:br>
            <a:br>
              <a:rPr lang="fr-FR" sz="1500" dirty="0"/>
            </a:br>
            <a:endParaRPr lang="fr-FR" dirty="0">
              <a:ea typeface="+mj-ea"/>
            </a:endParaRPr>
          </a:p>
        </p:txBody>
      </p:sp>
      <p:sp>
        <p:nvSpPr>
          <p:cNvPr id="12291" name="Sous-titre 2">
            <a:extLst>
              <a:ext uri="{FF2B5EF4-FFF2-40B4-BE49-F238E27FC236}">
                <a16:creationId xmlns:a16="http://schemas.microsoft.com/office/drawing/2014/main" id="{7C3D459E-3308-41B9-B4AA-8768B71AC2F0}"/>
              </a:ext>
            </a:extLst>
          </p:cNvPr>
          <p:cNvSpPr>
            <a:spLocks noGrp="1"/>
          </p:cNvSpPr>
          <p:nvPr>
            <p:ph type="subTitle" idx="1"/>
          </p:nvPr>
        </p:nvSpPr>
        <p:spPr>
          <a:xfrm>
            <a:off x="4440025" y="2347275"/>
            <a:ext cx="4477732" cy="1081726"/>
          </a:xfrm>
        </p:spPr>
        <p:txBody>
          <a:bodyPr>
            <a:noAutofit/>
          </a:bodyPr>
          <a:lstStyle/>
          <a:p>
            <a:pPr eaLnBrk="1" hangingPunct="1"/>
            <a:r>
              <a:rPr lang="fr-FR" altLang="fr-FR" sz="2500" b="1" dirty="0">
                <a:latin typeface="Arial" panose="020B0604020202020204" pitchFamily="34" charset="0"/>
                <a:cs typeface="Arial" panose="020B0604020202020204" pitchFamily="34" charset="0"/>
              </a:rPr>
              <a:t>SESSION 1</a:t>
            </a:r>
          </a:p>
          <a:p>
            <a:pPr eaLnBrk="1" hangingPunct="1"/>
            <a:r>
              <a:rPr lang="fr-FR" altLang="fr-FR" sz="2500" b="1" dirty="0">
                <a:latin typeface="Arial" panose="020B0604020202020204" pitchFamily="34" charset="0"/>
                <a:cs typeface="Arial" panose="020B0604020202020204" pitchFamily="34" charset="0"/>
              </a:rPr>
              <a:t>Course Introduction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A5036-40E2-4251-B02F-930E6E9A4AAA}"/>
              </a:ext>
            </a:extLst>
          </p:cNvPr>
          <p:cNvSpPr>
            <a:spLocks noGrp="1"/>
          </p:cNvSpPr>
          <p:nvPr>
            <p:ph type="title"/>
          </p:nvPr>
        </p:nvSpPr>
        <p:spPr/>
        <p:txBody>
          <a:bodyPr/>
          <a:lstStyle/>
          <a:p>
            <a:r>
              <a:rPr lang="fr-FR" dirty="0"/>
              <a:t>Guidelines for </a:t>
            </a:r>
            <a:r>
              <a:rPr lang="fr-FR" dirty="0" err="1"/>
              <a:t>Assignments</a:t>
            </a:r>
            <a:endParaRPr lang="fr-FR" dirty="0"/>
          </a:p>
        </p:txBody>
      </p:sp>
      <p:sp>
        <p:nvSpPr>
          <p:cNvPr id="3" name="Espace réservé du contenu 2">
            <a:extLst>
              <a:ext uri="{FF2B5EF4-FFF2-40B4-BE49-F238E27FC236}">
                <a16:creationId xmlns:a16="http://schemas.microsoft.com/office/drawing/2014/main" id="{F697F28D-5AF3-408F-9F26-E79D5193973C}"/>
              </a:ext>
            </a:extLst>
          </p:cNvPr>
          <p:cNvSpPr>
            <a:spLocks noGrp="1"/>
          </p:cNvSpPr>
          <p:nvPr>
            <p:ph idx="1"/>
          </p:nvPr>
        </p:nvSpPr>
        <p:spPr>
          <a:xfrm>
            <a:off x="645928" y="1366886"/>
            <a:ext cx="7527111" cy="5022802"/>
          </a:xfrm>
        </p:spPr>
        <p:txBody>
          <a:bodyPr>
            <a:normAutofit lnSpcReduction="10000"/>
          </a:bodyPr>
          <a:lstStyle/>
          <a:p>
            <a:pPr marL="0" indent="0" algn="l">
              <a:buNone/>
            </a:pPr>
            <a:r>
              <a:rPr lang="en-US" sz="2000" b="0" i="0" dirty="0">
                <a:solidFill>
                  <a:srgbClr val="000000"/>
                </a:solidFill>
                <a:effectLst/>
                <a:latin typeface="+mj-lt"/>
              </a:rPr>
              <a:t>I. General requirements</a:t>
            </a:r>
          </a:p>
          <a:p>
            <a:pPr algn="l"/>
            <a:endParaRPr lang="en-US" sz="2000" b="0" i="0" dirty="0">
              <a:solidFill>
                <a:srgbClr val="000000"/>
              </a:solidFill>
              <a:effectLst/>
              <a:latin typeface="+mj-lt"/>
            </a:endParaRPr>
          </a:p>
          <a:p>
            <a:pPr marL="0" indent="0" algn="l">
              <a:buNone/>
            </a:pPr>
            <a:r>
              <a:rPr lang="en-US" sz="2000" b="0" i="0" dirty="0">
                <a:solidFill>
                  <a:srgbClr val="000000"/>
                </a:solidFill>
                <a:effectLst/>
                <a:latin typeface="+mj-lt"/>
              </a:rPr>
              <a:t>	1. The Economic Security assignments are an exception. The 	deadline for these assignments will be Session 7 of the 	course.</a:t>
            </a:r>
          </a:p>
          <a:p>
            <a:pPr marL="0" indent="0" algn="l">
              <a:buNone/>
            </a:pPr>
            <a:endParaRPr lang="en-US" sz="2000" b="0" i="0" dirty="0">
              <a:solidFill>
                <a:srgbClr val="000000"/>
              </a:solidFill>
              <a:effectLst/>
              <a:latin typeface="+mj-lt"/>
            </a:endParaRPr>
          </a:p>
          <a:p>
            <a:pPr marL="0" indent="0" algn="l">
              <a:buNone/>
            </a:pPr>
            <a:r>
              <a:rPr lang="en-US" sz="2000" b="0" i="0" dirty="0">
                <a:solidFill>
                  <a:srgbClr val="000000"/>
                </a:solidFill>
                <a:effectLst/>
                <a:latin typeface="+mj-lt"/>
              </a:rPr>
              <a:t>	2. Aim for about 500 words.</a:t>
            </a:r>
          </a:p>
          <a:p>
            <a:pPr marL="0" indent="0" algn="l">
              <a:buNone/>
            </a:pPr>
            <a:endParaRPr lang="en-US" sz="2000" b="0" i="0" dirty="0">
              <a:solidFill>
                <a:srgbClr val="000000"/>
              </a:solidFill>
              <a:effectLst/>
              <a:latin typeface="+mj-lt"/>
            </a:endParaRPr>
          </a:p>
          <a:p>
            <a:pPr marL="0" indent="0" algn="l">
              <a:buNone/>
            </a:pPr>
            <a:r>
              <a:rPr lang="en-US" sz="2000" b="0" i="0" dirty="0">
                <a:solidFill>
                  <a:srgbClr val="000000"/>
                </a:solidFill>
                <a:effectLst/>
                <a:latin typeface="+mj-lt"/>
              </a:rPr>
              <a:t>	3. Usually a threefold structure of 	Introduction/Interpretation/Conclusions is a good way of 	providing an analysis of both primary and secondary sources.</a:t>
            </a:r>
          </a:p>
          <a:p>
            <a:pPr marL="0" indent="0" algn="l">
              <a:buNone/>
            </a:pPr>
            <a:endParaRPr lang="en-US" sz="2000" b="0" i="0" dirty="0">
              <a:solidFill>
                <a:srgbClr val="000000"/>
              </a:solidFill>
              <a:effectLst/>
              <a:latin typeface="+mj-lt"/>
            </a:endParaRPr>
          </a:p>
          <a:p>
            <a:pPr marL="0" indent="0" algn="l">
              <a:buNone/>
            </a:pPr>
            <a:r>
              <a:rPr lang="en-US" sz="2000" b="0" i="0" dirty="0">
                <a:solidFill>
                  <a:srgbClr val="000000"/>
                </a:solidFill>
                <a:effectLst/>
                <a:latin typeface="+mj-lt"/>
              </a:rPr>
              <a:t>	4. Use the assignment marking grid to prepare a summary of a 	subsection of the chapter you have chosen in the List of 	Assignments.</a:t>
            </a:r>
          </a:p>
          <a:p>
            <a:pPr marL="0" indent="0" algn="l">
              <a:buNone/>
            </a:pPr>
            <a:endParaRPr lang="en-US" sz="2000" dirty="0">
              <a:solidFill>
                <a:srgbClr val="000000"/>
              </a:solidFill>
              <a:latin typeface="+mj-lt"/>
            </a:endParaRPr>
          </a:p>
          <a:p>
            <a:pPr marL="0" indent="0" algn="l">
              <a:buNone/>
            </a:pPr>
            <a:r>
              <a:rPr lang="en-US" sz="2000" b="0" i="0" dirty="0">
                <a:solidFill>
                  <a:srgbClr val="000000"/>
                </a:solidFill>
                <a:effectLst/>
                <a:latin typeface="+mj-lt"/>
              </a:rPr>
              <a:t>	5. Make proper academic references and write in good English</a:t>
            </a:r>
            <a:endParaRPr lang="fr-FR" dirty="0"/>
          </a:p>
        </p:txBody>
      </p:sp>
      <p:sp>
        <p:nvSpPr>
          <p:cNvPr id="4" name="Espace réservé du pied de page 3">
            <a:extLst>
              <a:ext uri="{FF2B5EF4-FFF2-40B4-BE49-F238E27FC236}">
                <a16:creationId xmlns:a16="http://schemas.microsoft.com/office/drawing/2014/main" id="{85D4845E-706C-4DE1-B81F-4857A5773AB8}"/>
              </a:ext>
            </a:extLst>
          </p:cNvPr>
          <p:cNvSpPr>
            <a:spLocks noGrp="1"/>
          </p:cNvSpPr>
          <p:nvPr>
            <p:ph type="ftr" sz="quarter" idx="10"/>
          </p:nvPr>
        </p:nvSpPr>
        <p:spPr>
          <a:xfrm>
            <a:off x="296334" y="6397626"/>
            <a:ext cx="7751233" cy="365125"/>
          </a:xfrm>
          <a:prstGeom prst="rect">
            <a:avLst/>
          </a:prstGeom>
        </p:spPr>
        <p:txBody>
          <a:bodyPr vert="horz" lIns="91440" tIns="45720" rIns="91440" bIns="45720" rtlCol="0" anchor="b"/>
          <a:lstStyle>
            <a:defPPr>
              <a:defRPr lang="fr-FR"/>
            </a:defPPr>
            <a:lvl1pPr marL="0" algn="l" defTabSz="914400" rtl="0" eaLnBrk="0" fontAlgn="auto" latinLnBrk="0" hangingPunct="0">
              <a:spcBef>
                <a:spcPts val="0"/>
              </a:spcBef>
              <a:spcAft>
                <a:spcPts val="0"/>
              </a:spcAft>
              <a:defRPr sz="1200" i="1" kern="1200">
                <a:solidFill>
                  <a:prstClr val="white">
                    <a:lumMod val="50000"/>
                  </a:prst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Pied de page</a:t>
            </a:r>
          </a:p>
        </p:txBody>
      </p:sp>
      <p:sp>
        <p:nvSpPr>
          <p:cNvPr id="5" name="Espace réservé du numéro de diapositive 4">
            <a:extLst>
              <a:ext uri="{FF2B5EF4-FFF2-40B4-BE49-F238E27FC236}">
                <a16:creationId xmlns:a16="http://schemas.microsoft.com/office/drawing/2014/main" id="{06B53B8B-CB0F-4C17-B9CF-661259F085DF}"/>
              </a:ext>
            </a:extLst>
          </p:cNvPr>
          <p:cNvSpPr>
            <a:spLocks noGrp="1"/>
          </p:cNvSpPr>
          <p:nvPr>
            <p:ph type="sldNum" sz="quarter" idx="11"/>
          </p:nvPr>
        </p:nvSpPr>
        <p:spPr>
          <a:xfrm>
            <a:off x="10955868" y="6389688"/>
            <a:ext cx="1005417" cy="373062"/>
          </a:xfrm>
          <a:prstGeom prst="rect">
            <a:avLst/>
          </a:prstGeom>
        </p:spPr>
        <p:txBody>
          <a:bodyPr vert="horz" wrap="square" lIns="91440" tIns="45720" rIns="91440" bIns="45720" numCol="1" anchor="b" anchorCtr="0" compatLnSpc="1">
            <a:prstTxWarp prst="textNoShape">
              <a:avLst/>
            </a:prstTxWarp>
          </a:bodyPr>
          <a:lstStyle>
            <a:defPPr>
              <a:defRPr lang="fr-FR"/>
            </a:defPPr>
            <a:lvl1pPr marL="0" algn="r" defTabSz="914400" rtl="0" eaLnBrk="0" latinLnBrk="0" hangingPunct="0">
              <a:defRPr sz="1600" kern="1200">
                <a:solidFill>
                  <a:srgbClr val="D70117"/>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C857ED-35CA-4588-8E08-670A8C32B8D6}" type="slidenum">
              <a:rPr lang="fr-FR" smtClean="0"/>
              <a:pPr>
                <a:defRPr/>
              </a:pPr>
              <a:t>10</a:t>
            </a:fld>
            <a:endParaRPr lang="fr-FR"/>
          </a:p>
        </p:txBody>
      </p:sp>
    </p:spTree>
    <p:extLst>
      <p:ext uri="{BB962C8B-B14F-4D97-AF65-F5344CB8AC3E}">
        <p14:creationId xmlns:p14="http://schemas.microsoft.com/office/powerpoint/2010/main" val="30317897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3F067-668B-4356-ABA1-1CF86A6F42A8}"/>
              </a:ext>
            </a:extLst>
          </p:cNvPr>
          <p:cNvSpPr>
            <a:spLocks noGrp="1"/>
          </p:cNvSpPr>
          <p:nvPr>
            <p:ph type="title"/>
          </p:nvPr>
        </p:nvSpPr>
        <p:spPr/>
        <p:txBody>
          <a:bodyPr/>
          <a:lstStyle/>
          <a:p>
            <a:r>
              <a:rPr lang="fr-FR" dirty="0"/>
              <a:t>Guidelines for </a:t>
            </a:r>
            <a:r>
              <a:rPr lang="fr-FR" dirty="0" err="1"/>
              <a:t>Assignments</a:t>
            </a:r>
            <a:endParaRPr lang="fr-FR" dirty="0"/>
          </a:p>
        </p:txBody>
      </p:sp>
      <p:sp>
        <p:nvSpPr>
          <p:cNvPr id="3" name="Espace réservé du texte 2">
            <a:extLst>
              <a:ext uri="{FF2B5EF4-FFF2-40B4-BE49-F238E27FC236}">
                <a16:creationId xmlns:a16="http://schemas.microsoft.com/office/drawing/2014/main" id="{B94940DB-63F3-4451-9FE7-A5998683675E}"/>
              </a:ext>
            </a:extLst>
          </p:cNvPr>
          <p:cNvSpPr>
            <a:spLocks noGrp="1"/>
          </p:cNvSpPr>
          <p:nvPr>
            <p:ph type="body" idx="1"/>
          </p:nvPr>
        </p:nvSpPr>
        <p:spPr>
          <a:xfrm>
            <a:off x="1187450" y="1252331"/>
            <a:ext cx="7694614" cy="5277678"/>
          </a:xfrm>
        </p:spPr>
        <p:txBody>
          <a:bodyPr>
            <a:normAutofit fontScale="92500" lnSpcReduction="20000"/>
          </a:bodyPr>
          <a:lstStyle/>
          <a:p>
            <a:pPr marL="0" indent="0" algn="l">
              <a:buNone/>
            </a:pPr>
            <a:r>
              <a:rPr lang="en-US" sz="1900" b="0" i="0" dirty="0">
                <a:solidFill>
                  <a:srgbClr val="000000"/>
                </a:solidFill>
                <a:effectLst/>
                <a:latin typeface="+mj-lt"/>
              </a:rPr>
              <a:t>II. Introduction</a:t>
            </a:r>
          </a:p>
          <a:p>
            <a:pPr marL="0" indent="0" algn="l">
              <a:buNone/>
            </a:pPr>
            <a:r>
              <a:rPr lang="en-US" sz="1900" b="0" i="0" dirty="0">
                <a:solidFill>
                  <a:srgbClr val="000000"/>
                </a:solidFill>
                <a:effectLst/>
                <a:latin typeface="+mj-lt"/>
              </a:rPr>
              <a:t>	1. Give the author, title and the year of publication of the source in the 	introduction of the paper.</a:t>
            </a:r>
          </a:p>
          <a:p>
            <a:pPr marL="0" indent="0" algn="l">
              <a:buNone/>
            </a:pPr>
            <a:r>
              <a:rPr lang="en-US" sz="1900" b="0" i="0" dirty="0">
                <a:solidFill>
                  <a:srgbClr val="000000"/>
                </a:solidFill>
                <a:effectLst/>
                <a:latin typeface="+mj-lt"/>
              </a:rPr>
              <a:t>	</a:t>
            </a:r>
          </a:p>
          <a:p>
            <a:pPr marL="0" indent="0" algn="l">
              <a:buNone/>
            </a:pPr>
            <a:r>
              <a:rPr lang="en-US" sz="1900" dirty="0">
                <a:solidFill>
                  <a:srgbClr val="000000"/>
                </a:solidFill>
                <a:latin typeface="+mj-lt"/>
              </a:rPr>
              <a:t>	</a:t>
            </a:r>
            <a:r>
              <a:rPr lang="en-US" sz="1900" b="0" i="0" dirty="0">
                <a:solidFill>
                  <a:srgbClr val="000000"/>
                </a:solidFill>
                <a:effectLst/>
                <a:latin typeface="+mj-lt"/>
              </a:rPr>
              <a:t>2. Examples of the right quotation techniques of sources can be found 	in the Guidelines for Policy Briefs.</a:t>
            </a:r>
          </a:p>
          <a:p>
            <a:pPr marL="0" indent="0" algn="l">
              <a:buNone/>
            </a:pPr>
            <a:endParaRPr lang="en-US" sz="1900" b="0" i="0" dirty="0">
              <a:solidFill>
                <a:srgbClr val="000000"/>
              </a:solidFill>
              <a:effectLst/>
              <a:latin typeface="+mj-lt"/>
            </a:endParaRPr>
          </a:p>
          <a:p>
            <a:pPr marL="0" indent="0" algn="l">
              <a:buNone/>
            </a:pPr>
            <a:r>
              <a:rPr lang="en-US" sz="1900" b="0" i="0" dirty="0">
                <a:solidFill>
                  <a:srgbClr val="000000"/>
                </a:solidFill>
                <a:effectLst/>
                <a:latin typeface="+mj-lt"/>
              </a:rPr>
              <a:t>III. Interpretation</a:t>
            </a:r>
          </a:p>
          <a:p>
            <a:pPr marL="0" indent="0" algn="l">
              <a:buNone/>
            </a:pPr>
            <a:r>
              <a:rPr lang="en-US" sz="1900" b="0" i="0" dirty="0">
                <a:solidFill>
                  <a:srgbClr val="000000"/>
                </a:solidFill>
                <a:effectLst/>
                <a:latin typeface="+mj-lt"/>
              </a:rPr>
              <a:t>	1. Describe the topic of a subsection of the chapter you have chosen; 	the 	different 	positions which are mentioned in the subsection and their 	interpretation by the author.</a:t>
            </a:r>
          </a:p>
          <a:p>
            <a:pPr marL="0" indent="0" algn="l">
              <a:buNone/>
            </a:pPr>
            <a:r>
              <a:rPr lang="en-US" sz="1900" b="0" i="0" dirty="0">
                <a:solidFill>
                  <a:srgbClr val="000000"/>
                </a:solidFill>
                <a:effectLst/>
                <a:latin typeface="+mj-lt"/>
              </a:rPr>
              <a:t>	</a:t>
            </a:r>
          </a:p>
          <a:p>
            <a:pPr marL="0" indent="0" algn="l">
              <a:buNone/>
            </a:pPr>
            <a:r>
              <a:rPr lang="en-US" sz="1900" b="0" i="0" dirty="0">
                <a:solidFill>
                  <a:srgbClr val="000000"/>
                </a:solidFill>
                <a:effectLst/>
                <a:latin typeface="+mj-lt"/>
              </a:rPr>
              <a:t>	2. </a:t>
            </a:r>
            <a:r>
              <a:rPr lang="en-US" sz="1900" b="0" i="0" dirty="0" err="1">
                <a:solidFill>
                  <a:srgbClr val="000000"/>
                </a:solidFill>
                <a:effectLst/>
                <a:latin typeface="+mj-lt"/>
              </a:rPr>
              <a:t>Analyse</a:t>
            </a:r>
            <a:r>
              <a:rPr lang="en-US" sz="1900" b="0" i="0" dirty="0">
                <a:solidFill>
                  <a:srgbClr val="000000"/>
                </a:solidFill>
                <a:effectLst/>
                <a:latin typeface="+mj-lt"/>
              </a:rPr>
              <a:t> the subsection and provide you own knowledge of how the 	topic can be 	interpreted. If, in this context, you know other authors or 	sources that have dealt with the topic, mention their positions and 	give a reference.</a:t>
            </a:r>
          </a:p>
          <a:p>
            <a:pPr marL="0" indent="0" algn="l">
              <a:buNone/>
            </a:pPr>
            <a:endParaRPr lang="en-US" sz="1900" b="0" i="0" dirty="0">
              <a:solidFill>
                <a:srgbClr val="000000"/>
              </a:solidFill>
              <a:effectLst/>
              <a:latin typeface="+mj-lt"/>
            </a:endParaRPr>
          </a:p>
          <a:p>
            <a:pPr marL="0" indent="0" algn="l">
              <a:buNone/>
            </a:pPr>
            <a:r>
              <a:rPr lang="en-US" sz="1900" b="0" i="0" dirty="0">
                <a:solidFill>
                  <a:srgbClr val="000000"/>
                </a:solidFill>
                <a:effectLst/>
                <a:latin typeface="+mj-lt"/>
              </a:rPr>
              <a:t>IV. Conclusions</a:t>
            </a:r>
          </a:p>
          <a:p>
            <a:pPr marL="0" indent="0" algn="l">
              <a:buNone/>
            </a:pPr>
            <a:r>
              <a:rPr lang="en-US" sz="1900" b="0" i="0" dirty="0">
                <a:solidFill>
                  <a:srgbClr val="000000"/>
                </a:solidFill>
                <a:effectLst/>
                <a:latin typeface="+mj-lt"/>
              </a:rPr>
              <a:t>	1. It will usually not be necessary to consult other sources than the 	respective chapter.</a:t>
            </a:r>
          </a:p>
          <a:p>
            <a:pPr marL="0" indent="0" algn="l">
              <a:buNone/>
            </a:pPr>
            <a:r>
              <a:rPr lang="en-US" sz="1900" b="0" i="0" dirty="0">
                <a:solidFill>
                  <a:srgbClr val="000000"/>
                </a:solidFill>
                <a:effectLst/>
                <a:latin typeface="+mj-lt"/>
              </a:rPr>
              <a:t>	</a:t>
            </a:r>
          </a:p>
          <a:p>
            <a:pPr marL="0" indent="0" algn="l">
              <a:buNone/>
            </a:pPr>
            <a:r>
              <a:rPr lang="en-US" sz="1900" b="0" i="0" dirty="0">
                <a:solidFill>
                  <a:srgbClr val="000000"/>
                </a:solidFill>
                <a:effectLst/>
                <a:latin typeface="+mj-lt"/>
              </a:rPr>
              <a:t>	2. However, if you want to include the opinion from another secondary 	source, present the source clearly with a reference.</a:t>
            </a:r>
          </a:p>
          <a:p>
            <a:pPr marL="0" indent="0" algn="l">
              <a:buNone/>
            </a:pPr>
            <a:r>
              <a:rPr lang="en-US" b="0" i="0" dirty="0">
                <a:solidFill>
                  <a:srgbClr val="000000"/>
                </a:solidFill>
                <a:effectLst/>
                <a:latin typeface="Times New Roman" panose="02020603050405020304" pitchFamily="18" charset="0"/>
              </a:rPr>
              <a:t>	</a:t>
            </a:r>
            <a:endParaRPr lang="fr-FR" dirty="0"/>
          </a:p>
        </p:txBody>
      </p:sp>
    </p:spTree>
    <p:extLst>
      <p:ext uri="{BB962C8B-B14F-4D97-AF65-F5344CB8AC3E}">
        <p14:creationId xmlns:p14="http://schemas.microsoft.com/office/powerpoint/2010/main" val="4756620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5FC09-CE81-47F4-906E-202130799BA6}"/>
              </a:ext>
            </a:extLst>
          </p:cNvPr>
          <p:cNvSpPr>
            <a:spLocks noGrp="1"/>
          </p:cNvSpPr>
          <p:nvPr>
            <p:ph type="title"/>
          </p:nvPr>
        </p:nvSpPr>
        <p:spPr/>
        <p:txBody>
          <a:bodyPr>
            <a:normAutofit fontScale="90000"/>
          </a:bodyPr>
          <a:lstStyle/>
          <a:p>
            <a:r>
              <a:rPr lang="fr-FR" dirty="0"/>
              <a:t>The </a:t>
            </a:r>
            <a:r>
              <a:rPr lang="fr-FR" dirty="0" err="1"/>
              <a:t>most</a:t>
            </a:r>
            <a:r>
              <a:rPr lang="fr-FR" dirty="0"/>
              <a:t> </a:t>
            </a:r>
            <a:r>
              <a:rPr lang="fr-FR" dirty="0" err="1"/>
              <a:t>importqnt</a:t>
            </a:r>
            <a:r>
              <a:rPr lang="fr-FR" dirty="0"/>
              <a:t> </a:t>
            </a:r>
            <a:r>
              <a:rPr lang="fr-FR" dirty="0" err="1"/>
              <a:t>poiunt</a:t>
            </a:r>
            <a:r>
              <a:rPr lang="fr-FR" dirty="0"/>
              <a:t> about the </a:t>
            </a:r>
            <a:r>
              <a:rPr lang="fr-FR" dirty="0" err="1"/>
              <a:t>Assignment</a:t>
            </a:r>
            <a:endParaRPr lang="fr-FR" dirty="0"/>
          </a:p>
        </p:txBody>
      </p:sp>
      <p:sp>
        <p:nvSpPr>
          <p:cNvPr id="3" name="Espace réservé du texte 2">
            <a:extLst>
              <a:ext uri="{FF2B5EF4-FFF2-40B4-BE49-F238E27FC236}">
                <a16:creationId xmlns:a16="http://schemas.microsoft.com/office/drawing/2014/main" id="{0E2460A0-438A-4DE0-8A24-EC0E35AC39B0}"/>
              </a:ext>
            </a:extLst>
          </p:cNvPr>
          <p:cNvSpPr>
            <a:spLocks noGrp="1"/>
          </p:cNvSpPr>
          <p:nvPr>
            <p:ph type="body" idx="1"/>
          </p:nvPr>
        </p:nvSpPr>
        <p:spPr/>
        <p:txBody>
          <a:bodyPr/>
          <a:lstStyle/>
          <a:p>
            <a:pPr marL="0" indent="0">
              <a:buNone/>
            </a:pPr>
            <a:endParaRPr lang="en-US" sz="2400" dirty="0">
              <a:solidFill>
                <a:srgbClr val="000000"/>
              </a:solidFill>
              <a:latin typeface="Times New Roman" panose="02020603050405020304" pitchFamily="18" charset="0"/>
            </a:endParaRPr>
          </a:p>
          <a:p>
            <a:pPr marL="0" indent="0">
              <a:buNone/>
            </a:pPr>
            <a:endParaRPr lang="en-US" sz="2400" b="0" i="0" dirty="0">
              <a:solidFill>
                <a:srgbClr val="000000"/>
              </a:solidFill>
              <a:effectLst/>
              <a:latin typeface="Times New Roman" panose="02020603050405020304" pitchFamily="18" charset="0"/>
            </a:endParaRPr>
          </a:p>
          <a:p>
            <a:pPr marL="0" indent="0">
              <a:buNone/>
            </a:pPr>
            <a:r>
              <a:rPr lang="en-US" sz="2400" b="0" i="0" dirty="0">
                <a:solidFill>
                  <a:srgbClr val="000000"/>
                </a:solidFill>
                <a:effectLst/>
                <a:latin typeface="Times New Roman" panose="02020603050405020304" pitchFamily="18" charset="0"/>
              </a:rPr>
              <a:t>In the conclusion one can comment on whether the text was easily accessible; on the 	possible audience for the text; on the outlook or the political motivations of the author, or on 	the main arguments of the author, if that has not happened in 	the main body of the paper. 	Importantly, the conclusion is </a:t>
            </a:r>
            <a:r>
              <a:rPr lang="en-US" sz="2400" b="1" i="0" dirty="0">
                <a:solidFill>
                  <a:srgbClr val="000000"/>
                </a:solidFill>
                <a:effectLst/>
                <a:latin typeface="Times New Roman" panose="02020603050405020304" pitchFamily="18" charset="0"/>
              </a:rPr>
              <a:t>your own particular contribution</a:t>
            </a:r>
            <a:r>
              <a:rPr lang="en-US" sz="2400" b="0" i="0" dirty="0">
                <a:solidFill>
                  <a:srgbClr val="000000"/>
                </a:solidFill>
                <a:effectLst/>
                <a:latin typeface="Times New Roman" panose="02020603050405020304" pitchFamily="18" charset="0"/>
              </a:rPr>
              <a:t>. Try to give an opinion, your impressions of the text and what you took from it</a:t>
            </a:r>
          </a:p>
          <a:p>
            <a:endParaRPr lang="fr-FR" dirty="0"/>
          </a:p>
        </p:txBody>
      </p:sp>
    </p:spTree>
    <p:extLst>
      <p:ext uri="{BB962C8B-B14F-4D97-AF65-F5344CB8AC3E}">
        <p14:creationId xmlns:p14="http://schemas.microsoft.com/office/powerpoint/2010/main" val="8966874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50CBD-DB07-4847-83FC-A21658AE7ECE}"/>
              </a:ext>
            </a:extLst>
          </p:cNvPr>
          <p:cNvSpPr>
            <a:spLocks noGrp="1"/>
          </p:cNvSpPr>
          <p:nvPr>
            <p:ph type="title"/>
          </p:nvPr>
        </p:nvSpPr>
        <p:spPr/>
        <p:txBody>
          <a:bodyPr>
            <a:normAutofit/>
          </a:bodyPr>
          <a:lstStyle/>
          <a:p>
            <a:r>
              <a:rPr lang="fr-FR" dirty="0"/>
              <a:t>Guidelines for Policy Briefs</a:t>
            </a:r>
          </a:p>
        </p:txBody>
      </p:sp>
      <p:sp>
        <p:nvSpPr>
          <p:cNvPr id="3" name="Espace réservé du contenu 2">
            <a:extLst>
              <a:ext uri="{FF2B5EF4-FFF2-40B4-BE49-F238E27FC236}">
                <a16:creationId xmlns:a16="http://schemas.microsoft.com/office/drawing/2014/main" id="{2C4F611B-FA53-420F-BA69-7C34717E8EEC}"/>
              </a:ext>
            </a:extLst>
          </p:cNvPr>
          <p:cNvSpPr>
            <a:spLocks noGrp="1"/>
          </p:cNvSpPr>
          <p:nvPr>
            <p:ph idx="1"/>
          </p:nvPr>
        </p:nvSpPr>
        <p:spPr>
          <a:xfrm>
            <a:off x="433634" y="1404594"/>
            <a:ext cx="8448432" cy="4147794"/>
          </a:xfrm>
        </p:spPr>
        <p:txBody>
          <a:bodyPr>
            <a:noAutofit/>
          </a:bodyPr>
          <a:lstStyle/>
          <a:p>
            <a:pPr marL="0" indent="0">
              <a:lnSpc>
                <a:spcPct val="110000"/>
              </a:lnSpc>
              <a:buNone/>
            </a:pPr>
            <a:endParaRPr lang="en-US" sz="1800" b="1"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0000"/>
              </a:lnSpc>
              <a:buNone/>
            </a:pPr>
            <a:r>
              <a:rPr lang="en-US" sz="1800" b="1"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A policy brief is </a:t>
            </a:r>
            <a:r>
              <a:rPr lang="en-US" sz="180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a concise summary of a particular issue, the policy options to deal with it, and some recommendations on the best option. It is aimed at government policymakers and others who are interested in formulating or influencing policy.</a:t>
            </a:r>
            <a:endParaRPr lang="fr-FR" sz="18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0" indent="0">
              <a:lnSpc>
                <a:spcPct val="110000"/>
              </a:lnSpc>
              <a:buNone/>
            </a:pPr>
            <a:endParaRPr lang="en-US" sz="1600" dirty="0">
              <a:solidFill>
                <a:srgbClr val="000000"/>
              </a:solidFill>
              <a:latin typeface="+mj-lt"/>
            </a:endParaRPr>
          </a:p>
          <a:p>
            <a:pPr marL="0" indent="0">
              <a:lnSpc>
                <a:spcPct val="110000"/>
              </a:lnSpc>
              <a:buNone/>
            </a:pPr>
            <a:r>
              <a:rPr lang="en-US" b="0" i="0" dirty="0">
                <a:solidFill>
                  <a:srgbClr val="000000"/>
                </a:solidFill>
                <a:effectLst/>
                <a:latin typeface="+mj-lt"/>
              </a:rPr>
              <a:t>General requirements</a:t>
            </a:r>
          </a:p>
          <a:p>
            <a:pPr marL="0" indent="0">
              <a:lnSpc>
                <a:spcPct val="110000"/>
              </a:lnSpc>
              <a:buNone/>
            </a:pPr>
            <a:r>
              <a:rPr lang="en-US" sz="2000" dirty="0">
                <a:solidFill>
                  <a:srgbClr val="000000"/>
                </a:solidFill>
                <a:latin typeface="+mj-lt"/>
              </a:rPr>
              <a:t>	</a:t>
            </a:r>
            <a:r>
              <a:rPr lang="en-US" dirty="0">
                <a:solidFill>
                  <a:srgbClr val="000000"/>
                </a:solidFill>
                <a:latin typeface="+mj-lt"/>
              </a:rPr>
              <a:t>1. 	</a:t>
            </a:r>
            <a:r>
              <a:rPr lang="en-US" sz="2000" dirty="0">
                <a:ln>
                  <a:noFill/>
                </a:ln>
                <a:solidFill>
                  <a:srgbClr val="000000"/>
                </a:solidFill>
                <a:effectLst/>
                <a:uFill>
                  <a:solidFill>
                    <a:srgbClr val="000000"/>
                  </a:solidFill>
                </a:uFill>
                <a:latin typeface="Carlito"/>
                <a:ea typeface="Times New Roman" panose="02020603050405020304" pitchFamily="18" charset="0"/>
              </a:rPr>
              <a:t>The deadline to choose a topic is: Session 8</a:t>
            </a:r>
          </a:p>
          <a:p>
            <a:pPr marL="0" indent="0">
              <a:lnSpc>
                <a:spcPct val="110000"/>
              </a:lnSpc>
              <a:buNone/>
            </a:pPr>
            <a:endParaRPr lang="en-US" sz="2000" dirty="0">
              <a:ln>
                <a:noFill/>
              </a:ln>
              <a:solidFill>
                <a:srgbClr val="000000"/>
              </a:solidFill>
              <a:effectLst/>
              <a:uFill>
                <a:solidFill>
                  <a:srgbClr val="000000"/>
                </a:solidFill>
              </a:uFill>
              <a:latin typeface="Carlito"/>
              <a:ea typeface="Times New Roman" panose="02020603050405020304" pitchFamily="18" charset="0"/>
            </a:endParaRPr>
          </a:p>
          <a:p>
            <a:pPr marL="0" indent="0">
              <a:lnSpc>
                <a:spcPct val="110000"/>
              </a:lnSpc>
              <a:buNone/>
            </a:pPr>
            <a:r>
              <a:rPr lang="fr-FR" sz="20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2. 	</a:t>
            </a:r>
            <a:r>
              <a:rPr lang="en-US" sz="2000" dirty="0">
                <a:ln>
                  <a:noFill/>
                </a:ln>
                <a:solidFill>
                  <a:srgbClr val="000000"/>
                </a:solidFill>
                <a:effectLst/>
                <a:uFill>
                  <a:solidFill>
                    <a:srgbClr val="000000"/>
                  </a:solidFill>
                </a:uFill>
                <a:latin typeface="Carlito"/>
                <a:ea typeface="Times New Roman" panose="02020603050405020304" pitchFamily="18" charset="0"/>
              </a:rPr>
              <a:t>The deadline for submission is: Session 15</a:t>
            </a:r>
          </a:p>
          <a:p>
            <a:pPr marL="0" indent="0">
              <a:lnSpc>
                <a:spcPct val="110000"/>
              </a:lnSpc>
              <a:buNone/>
            </a:pPr>
            <a:endParaRPr lang="en-US" sz="2000" dirty="0">
              <a:ln>
                <a:noFill/>
              </a:ln>
              <a:solidFill>
                <a:srgbClr val="000000"/>
              </a:solidFill>
              <a:effectLst/>
              <a:uFill>
                <a:solidFill>
                  <a:srgbClr val="000000"/>
                </a:solidFill>
              </a:uFill>
              <a:latin typeface="Carlito"/>
              <a:ea typeface="Times New Roman" panose="02020603050405020304" pitchFamily="18" charset="0"/>
            </a:endParaRPr>
          </a:p>
          <a:p>
            <a:pPr marL="0" indent="0">
              <a:lnSpc>
                <a:spcPct val="110000"/>
              </a:lnSpc>
              <a:buNone/>
            </a:pPr>
            <a:r>
              <a:rPr lang="en-US" sz="2000" dirty="0">
                <a:ln>
                  <a:noFill/>
                </a:ln>
                <a:solidFill>
                  <a:srgbClr val="000000"/>
                </a:solidFill>
                <a:effectLst/>
                <a:uFill>
                  <a:solidFill>
                    <a:srgbClr val="000000"/>
                  </a:solidFill>
                </a:uFill>
                <a:latin typeface="Carlito"/>
                <a:ea typeface="Carlito"/>
                <a:cs typeface="Carlito"/>
              </a:rPr>
              <a:t>	3. 	</a:t>
            </a:r>
            <a:r>
              <a:rPr lang="en-US" sz="2000" dirty="0">
                <a:ln>
                  <a:noFill/>
                </a:ln>
                <a:solidFill>
                  <a:srgbClr val="000000"/>
                </a:solidFill>
                <a:effectLst/>
                <a:uFill>
                  <a:solidFill>
                    <a:srgbClr val="000000"/>
                  </a:solidFill>
                </a:uFill>
                <a:latin typeface="Carlito"/>
                <a:ea typeface="Times New Roman" panose="02020603050405020304" pitchFamily="18" charset="0"/>
              </a:rPr>
              <a:t>Aim for 1500 words</a:t>
            </a:r>
            <a:endParaRPr lang="fr-FR" sz="20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0" indent="0">
              <a:lnSpc>
                <a:spcPct val="110000"/>
              </a:lnSpc>
              <a:buNone/>
            </a:pPr>
            <a:endParaRPr lang="en-US" sz="1600" b="0" i="0" dirty="0">
              <a:solidFill>
                <a:srgbClr val="000000"/>
              </a:solidFill>
              <a:effectLst/>
              <a:latin typeface="+mj-lt"/>
            </a:endParaRPr>
          </a:p>
          <a:p>
            <a:endParaRPr lang="en-US" sz="1600" b="0" i="0" dirty="0">
              <a:solidFill>
                <a:srgbClr val="000000"/>
              </a:solidFill>
              <a:effectLst/>
              <a:latin typeface="+mj-lt"/>
            </a:endParaRPr>
          </a:p>
          <a:p>
            <a:pPr marL="0" indent="0">
              <a:lnSpc>
                <a:spcPct val="110000"/>
              </a:lnSpc>
              <a:buNone/>
            </a:pPr>
            <a:endParaRPr lang="fr-FR" sz="1500" dirty="0">
              <a:solidFill>
                <a:schemeClr val="tx1"/>
              </a:solidFill>
            </a:endParaRPr>
          </a:p>
        </p:txBody>
      </p:sp>
      <p:sp>
        <p:nvSpPr>
          <p:cNvPr id="4" name="Espace réservé du pied de page 3">
            <a:extLst>
              <a:ext uri="{FF2B5EF4-FFF2-40B4-BE49-F238E27FC236}">
                <a16:creationId xmlns:a16="http://schemas.microsoft.com/office/drawing/2014/main" id="{9CB8052D-6B84-4BB1-BF30-7F5F6662B4F1}"/>
              </a:ext>
            </a:extLst>
          </p:cNvPr>
          <p:cNvSpPr>
            <a:spLocks noGrp="1"/>
          </p:cNvSpPr>
          <p:nvPr>
            <p:ph type="ftr" sz="quarter" idx="10"/>
          </p:nvPr>
        </p:nvSpPr>
        <p:spPr>
          <a:xfrm>
            <a:off x="296334" y="6397626"/>
            <a:ext cx="7751233" cy="365125"/>
          </a:xfrm>
          <a:prstGeom prst="rect">
            <a:avLst/>
          </a:prstGeom>
        </p:spPr>
        <p:txBody>
          <a:bodyPr vert="horz" lIns="91440" tIns="45720" rIns="91440" bIns="45720" rtlCol="0" anchor="b"/>
          <a:lstStyle>
            <a:defPPr>
              <a:defRPr lang="fr-FR"/>
            </a:defPPr>
            <a:lvl1pPr marL="0" algn="l" defTabSz="914400" rtl="0" eaLnBrk="0" fontAlgn="auto" latinLnBrk="0" hangingPunct="0">
              <a:spcBef>
                <a:spcPts val="0"/>
              </a:spcBef>
              <a:spcAft>
                <a:spcPts val="0"/>
              </a:spcAft>
              <a:defRPr sz="1200" i="1" kern="1200">
                <a:solidFill>
                  <a:prstClr val="white">
                    <a:lumMod val="50000"/>
                  </a:prst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Pied de page</a:t>
            </a:r>
          </a:p>
        </p:txBody>
      </p:sp>
      <p:sp>
        <p:nvSpPr>
          <p:cNvPr id="5" name="Espace réservé du numéro de diapositive 4">
            <a:extLst>
              <a:ext uri="{FF2B5EF4-FFF2-40B4-BE49-F238E27FC236}">
                <a16:creationId xmlns:a16="http://schemas.microsoft.com/office/drawing/2014/main" id="{4A77F9A1-0692-4442-A89E-A3A4B05653AD}"/>
              </a:ext>
            </a:extLst>
          </p:cNvPr>
          <p:cNvSpPr>
            <a:spLocks noGrp="1"/>
          </p:cNvSpPr>
          <p:nvPr>
            <p:ph type="sldNum" sz="quarter" idx="11"/>
          </p:nvPr>
        </p:nvSpPr>
        <p:spPr>
          <a:xfrm>
            <a:off x="10955868" y="6389688"/>
            <a:ext cx="1005417" cy="373062"/>
          </a:xfrm>
          <a:prstGeom prst="rect">
            <a:avLst/>
          </a:prstGeom>
        </p:spPr>
        <p:txBody>
          <a:bodyPr vert="horz" wrap="square" lIns="91440" tIns="45720" rIns="91440" bIns="45720" numCol="1" anchor="b" anchorCtr="0" compatLnSpc="1">
            <a:prstTxWarp prst="textNoShape">
              <a:avLst/>
            </a:prstTxWarp>
          </a:bodyPr>
          <a:lstStyle>
            <a:defPPr>
              <a:defRPr lang="fr-FR"/>
            </a:defPPr>
            <a:lvl1pPr marL="0" algn="r" defTabSz="914400" rtl="0" eaLnBrk="0" latinLnBrk="0" hangingPunct="0">
              <a:defRPr sz="1600" kern="1200">
                <a:solidFill>
                  <a:srgbClr val="D70117"/>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C857ED-35CA-4588-8E08-670A8C32B8D6}" type="slidenum">
              <a:rPr lang="fr-FR" smtClean="0"/>
              <a:pPr>
                <a:defRPr/>
              </a:pPr>
              <a:t>13</a:t>
            </a:fld>
            <a:endParaRPr lang="fr-FR"/>
          </a:p>
        </p:txBody>
      </p:sp>
    </p:spTree>
    <p:extLst>
      <p:ext uri="{BB962C8B-B14F-4D97-AF65-F5344CB8AC3E}">
        <p14:creationId xmlns:p14="http://schemas.microsoft.com/office/powerpoint/2010/main" val="19949414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58AAC-2470-4540-88FB-48E616762B97}"/>
              </a:ext>
            </a:extLst>
          </p:cNvPr>
          <p:cNvSpPr>
            <a:spLocks noGrp="1"/>
          </p:cNvSpPr>
          <p:nvPr>
            <p:ph type="title"/>
          </p:nvPr>
        </p:nvSpPr>
        <p:spPr/>
        <p:txBody>
          <a:bodyPr/>
          <a:lstStyle/>
          <a:p>
            <a:r>
              <a:rPr lang="fr-FR" dirty="0"/>
              <a:t>Guidelines for Policy Briefs</a:t>
            </a:r>
          </a:p>
        </p:txBody>
      </p:sp>
      <p:sp>
        <p:nvSpPr>
          <p:cNvPr id="3" name="Espace réservé du texte 2">
            <a:extLst>
              <a:ext uri="{FF2B5EF4-FFF2-40B4-BE49-F238E27FC236}">
                <a16:creationId xmlns:a16="http://schemas.microsoft.com/office/drawing/2014/main" id="{6493FA68-341F-4EE6-934B-EB1EB3A3B481}"/>
              </a:ext>
            </a:extLst>
          </p:cNvPr>
          <p:cNvSpPr>
            <a:spLocks noGrp="1"/>
          </p:cNvSpPr>
          <p:nvPr>
            <p:ph type="body" idx="1"/>
          </p:nvPr>
        </p:nvSpPr>
        <p:spPr/>
        <p:txBody>
          <a:bodyPr>
            <a:normAutofit lnSpcReduction="10000"/>
          </a:bodyPr>
          <a:lstStyle/>
          <a:p>
            <a:pPr algn="just">
              <a:lnSpc>
                <a:spcPct val="150000"/>
              </a:lnSpc>
            </a:pPr>
            <a:endParaRPr lang="en-US" sz="1800" b="1" dirty="0">
              <a:ln>
                <a:noFill/>
              </a:ln>
              <a:solidFill>
                <a:srgbClr val="000000"/>
              </a:solidFill>
              <a:effectLst/>
              <a:uFill>
                <a:solidFill>
                  <a:srgbClr val="000000"/>
                </a:solidFill>
              </a:uFill>
              <a:latin typeface="Arial" panose="020B0604020202020204" pitchFamily="34" charset="0"/>
              <a:ea typeface="Arial" panose="020B0604020202020204" pitchFamily="34" charset="0"/>
            </a:endParaRPr>
          </a:p>
          <a:p>
            <a:pPr algn="just">
              <a:lnSpc>
                <a:spcPct val="150000"/>
              </a:lnSpc>
            </a:pPr>
            <a:r>
              <a:rPr lang="en-US" sz="1800" b="1" dirty="0">
                <a:ln>
                  <a:noFill/>
                </a:ln>
                <a:solidFill>
                  <a:srgbClr val="000000"/>
                </a:solidFill>
                <a:effectLst/>
                <a:uFill>
                  <a:solidFill>
                    <a:srgbClr val="000000"/>
                  </a:solidFill>
                </a:uFill>
                <a:latin typeface="Arial" panose="020B0604020202020204" pitchFamily="34" charset="0"/>
                <a:ea typeface="Arial" panose="020B0604020202020204" pitchFamily="34" charset="0"/>
              </a:rPr>
              <a:t>Choose</a:t>
            </a:r>
            <a:r>
              <a:rPr lang="en-US" sz="1800" dirty="0">
                <a:ln>
                  <a:noFill/>
                </a:ln>
                <a:solidFill>
                  <a:srgbClr val="000000"/>
                </a:solidFill>
                <a:effectLst/>
                <a:uFill>
                  <a:solidFill>
                    <a:srgbClr val="000000"/>
                  </a:solidFill>
                </a:uFill>
                <a:latin typeface="Arial" panose="020B0604020202020204" pitchFamily="34" charset="0"/>
                <a:ea typeface="Arial" panose="020B0604020202020204" pitchFamily="34" charset="0"/>
              </a:rPr>
              <a:t> one of the European Policies discussed in this course and propose the topic to your professor. </a:t>
            </a:r>
            <a:endParaRPr lang="fr-FR" sz="18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endParaRPr lang="en-US" sz="180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b="1"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Examples</a:t>
            </a:r>
            <a:r>
              <a:rPr lang="en-US" sz="180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policy briefs (see Sample1 and Sample 2 on Moodle</a:t>
            </a:r>
          </a:p>
          <a:p>
            <a:endParaRPr lang="en-US" sz="18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a:p>
            <a:r>
              <a:rPr lang="en-US" sz="1800" b="1"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Bibliography</a:t>
            </a:r>
            <a:r>
              <a:rPr lang="en-US" sz="18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 is excluded from the word limit.</a:t>
            </a:r>
          </a:p>
          <a:p>
            <a:endParaRPr lang="en-US" sz="18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18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You can choose any topic that falls within the scope of the course. </a:t>
            </a:r>
            <a:r>
              <a:rPr lang="en-US" sz="1800" b="1"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For all topics speak to the professor who teaches the course to get advice and his/her approval of the topic. </a:t>
            </a:r>
          </a:p>
          <a:p>
            <a:pPr>
              <a:lnSpc>
                <a:spcPct val="150000"/>
              </a:lnSpc>
            </a:pPr>
            <a:r>
              <a:rPr lang="en-US" dirty="0">
                <a:solidFill>
                  <a:srgbClr val="000000"/>
                </a:solidFill>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Detailed Guidelines for Policy Briefs can be found on </a:t>
            </a:r>
            <a:r>
              <a:rPr lang="en-US" b="1" dirty="0">
                <a:solidFill>
                  <a:srgbClr val="000000"/>
                </a:solidFill>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Moodle</a:t>
            </a:r>
            <a:r>
              <a:rPr lang="en-US" dirty="0">
                <a:solidFill>
                  <a:srgbClr val="000000"/>
                </a:solidFill>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 under General/Instructions for Policy Briefs</a:t>
            </a:r>
          </a:p>
          <a:p>
            <a:pPr>
              <a:lnSpc>
                <a:spcPct val="150000"/>
              </a:lnSpc>
            </a:pPr>
            <a:endParaRPr lang="en-US" sz="18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fr-FR" sz="18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1193955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34077-600D-4A02-9E67-D25D96E12FCB}"/>
              </a:ext>
            </a:extLst>
          </p:cNvPr>
          <p:cNvSpPr>
            <a:spLocks noGrp="1"/>
          </p:cNvSpPr>
          <p:nvPr>
            <p:ph type="title"/>
          </p:nvPr>
        </p:nvSpPr>
        <p:spPr/>
        <p:txBody>
          <a:bodyPr/>
          <a:lstStyle/>
          <a:p>
            <a:r>
              <a:rPr lang="fr-FR" dirty="0"/>
              <a:t>Guidelines for Policy Briefs</a:t>
            </a:r>
          </a:p>
        </p:txBody>
      </p:sp>
      <p:sp>
        <p:nvSpPr>
          <p:cNvPr id="3" name="Espace réservé du texte 2">
            <a:extLst>
              <a:ext uri="{FF2B5EF4-FFF2-40B4-BE49-F238E27FC236}">
                <a16:creationId xmlns:a16="http://schemas.microsoft.com/office/drawing/2014/main" id="{F78AE65A-6968-4BD1-9686-CCA5436F593A}"/>
              </a:ext>
            </a:extLst>
          </p:cNvPr>
          <p:cNvSpPr>
            <a:spLocks noGrp="1"/>
          </p:cNvSpPr>
          <p:nvPr>
            <p:ph type="body" idx="1"/>
          </p:nvPr>
        </p:nvSpPr>
        <p:spPr>
          <a:xfrm>
            <a:off x="1187450" y="1384299"/>
            <a:ext cx="7694614" cy="5240337"/>
          </a:xfrm>
        </p:spPr>
        <p:txBody>
          <a:bodyPr>
            <a:normAutofit lnSpcReduction="10000"/>
          </a:bodyPr>
          <a:lstStyle/>
          <a:p>
            <a:pPr marL="342900" lvl="0" indent="-342900" fontAlgn="base">
              <a:lnSpc>
                <a:spcPct val="150000"/>
              </a:lnSpc>
              <a:buFont typeface="Arial" panose="020B0604020202020204" pitchFamily="34" charset="0"/>
              <a:buChar char="•"/>
              <a:tabLst>
                <a:tab pos="270510"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Required content:</a:t>
            </a:r>
            <a:endParaRPr lang="fr-FR" sz="14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Give the title of the policy brief.</a:t>
            </a:r>
            <a:endParaRPr lang="fr-FR" sz="14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Provide the reader with an executive summary of the problem and proposed action.</a:t>
            </a:r>
            <a:endParaRPr lang="fr-FR" sz="14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Explain in 1-2 paragraphs the problem. Define the problem. Describe the scope of the problem (local, regional, national, European). Explain why the problem requires policy action, that is the social, environmental, and economic effect.</a:t>
            </a:r>
            <a:endParaRPr lang="fr-FR" sz="14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Explain in 2-3 paragraphs the alternatives for action and assess their advantages and disadvantages. Do research about the policies that have been implemented to solve similar problems. This research can go beyond Europe, that is, you can use policies that have been used in other regions. Assess the advantages and disadvantages of applying such policies to the problem you have chosen.</a:t>
            </a:r>
            <a:endParaRPr lang="fr-FR" sz="14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Finish with 1-2 paragraphs with a policy recommendation: Justify the implementation of one of the alternatives for action and explain how it can be implemented. Consider the economic, environmental, and social cost to justify your recommendation.</a:t>
            </a:r>
            <a:endParaRPr lang="fr-FR" sz="14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When relevant, you may use figures or graphs to illustrate your analysis or provide a synthetic presentation of complex matters</a:t>
            </a:r>
            <a:endParaRPr lang="fr-FR" sz="14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4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Add a reference list.</a:t>
            </a:r>
            <a:endParaRPr lang="fr-FR" sz="2000" dirty="0"/>
          </a:p>
        </p:txBody>
      </p:sp>
    </p:spTree>
    <p:extLst>
      <p:ext uri="{BB962C8B-B14F-4D97-AF65-F5344CB8AC3E}">
        <p14:creationId xmlns:p14="http://schemas.microsoft.com/office/powerpoint/2010/main" val="32173106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39DB5-14AB-468F-A648-DE0189969B03}"/>
              </a:ext>
            </a:extLst>
          </p:cNvPr>
          <p:cNvSpPr>
            <a:spLocks noGrp="1"/>
          </p:cNvSpPr>
          <p:nvPr>
            <p:ph type="title"/>
          </p:nvPr>
        </p:nvSpPr>
        <p:spPr/>
        <p:txBody>
          <a:bodyPr/>
          <a:lstStyle/>
          <a:p>
            <a:r>
              <a:rPr lang="fr-FR" dirty="0"/>
              <a:t>Guidelines for Policy Briefs</a:t>
            </a:r>
          </a:p>
        </p:txBody>
      </p:sp>
      <p:sp>
        <p:nvSpPr>
          <p:cNvPr id="3" name="Espace réservé du texte 2">
            <a:extLst>
              <a:ext uri="{FF2B5EF4-FFF2-40B4-BE49-F238E27FC236}">
                <a16:creationId xmlns:a16="http://schemas.microsoft.com/office/drawing/2014/main" id="{3416205E-E53A-4313-8BC6-9B6FDCC12871}"/>
              </a:ext>
            </a:extLst>
          </p:cNvPr>
          <p:cNvSpPr>
            <a:spLocks noGrp="1"/>
          </p:cNvSpPr>
          <p:nvPr>
            <p:ph type="body" idx="1"/>
          </p:nvPr>
        </p:nvSpPr>
        <p:spPr/>
        <p:txBody>
          <a:bodyPr/>
          <a:lstStyle/>
          <a:p>
            <a:pPr marL="342900" lvl="0" indent="-342900" fontAlgn="base">
              <a:lnSpc>
                <a:spcPct val="150000"/>
              </a:lnSpc>
              <a:buFont typeface="Arial" panose="020B0604020202020204" pitchFamily="34" charset="0"/>
              <a:buChar char="•"/>
              <a:tabLst>
                <a:tab pos="270510" algn="l"/>
              </a:tabLst>
            </a:pP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Required format:</a:t>
            </a:r>
            <a:endParaRPr lang="fr-FR" sz="16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Include: Title, your name, the course name and number, the instructor’s name, and the due date.</a:t>
            </a:r>
            <a:endParaRPr lang="fr-FR" sz="16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Use 1.5 line spacing and 12 font size</a:t>
            </a:r>
            <a:endParaRPr lang="fr-FR" sz="16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Insert page numbers</a:t>
            </a:r>
            <a:endParaRPr lang="fr-FR" sz="16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Organize the content with headings and subheadings.</a:t>
            </a:r>
            <a:endParaRPr lang="fr-FR" sz="16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For the basic rules of referencing please read: </a:t>
            </a: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hlinkClick r:id="rId2"/>
              </a:rPr>
              <a:t>https://owl.purdue.edu/owl/research_and_citation/apa_style/apa_formatting_and_style_guide/reference_list_basic_rules.html</a:t>
            </a:r>
            <a:endParaRPr lang="fr-FR" sz="16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For examples of referencing please read the following sample paper: </a:t>
            </a:r>
            <a:r>
              <a:rPr lang="en-US" sz="1600"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hlinkClick r:id="rId3"/>
              </a:rPr>
              <a:t>https://owl.purdue.edu/owl/research_and_citation/apa_style/apa_formatting_and_style_guide/apa_sample_paper.html</a:t>
            </a:r>
            <a:endParaRPr lang="fr-FR" sz="1600"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35256412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9AD003-2181-4347-904C-7DB591BF35ED}"/>
              </a:ext>
            </a:extLst>
          </p:cNvPr>
          <p:cNvSpPr>
            <a:spLocks noGrp="1"/>
          </p:cNvSpPr>
          <p:nvPr>
            <p:ph type="title"/>
          </p:nvPr>
        </p:nvSpPr>
        <p:spPr/>
        <p:txBody>
          <a:bodyPr/>
          <a:lstStyle/>
          <a:p>
            <a:r>
              <a:rPr lang="fr-FR" dirty="0"/>
              <a:t>Guidelines for Policy Briefs</a:t>
            </a:r>
          </a:p>
        </p:txBody>
      </p:sp>
      <p:sp>
        <p:nvSpPr>
          <p:cNvPr id="3" name="Espace réservé du texte 2">
            <a:extLst>
              <a:ext uri="{FF2B5EF4-FFF2-40B4-BE49-F238E27FC236}">
                <a16:creationId xmlns:a16="http://schemas.microsoft.com/office/drawing/2014/main" id="{FCAFDFB3-0F18-4D10-90BF-5531A41C64E1}"/>
              </a:ext>
            </a:extLst>
          </p:cNvPr>
          <p:cNvSpPr>
            <a:spLocks noGrp="1"/>
          </p:cNvSpPr>
          <p:nvPr>
            <p:ph type="body" idx="1"/>
          </p:nvPr>
        </p:nvSpPr>
        <p:spPr/>
        <p:txBody>
          <a:bodyPr/>
          <a:lstStyle/>
          <a:p>
            <a:pPr marL="342900" lvl="0" indent="-342900" fontAlgn="base">
              <a:lnSpc>
                <a:spcPct val="150000"/>
              </a:lnSpc>
              <a:buFont typeface="Arial" panose="020B0604020202020204" pitchFamily="34" charset="0"/>
              <a:buChar char="•"/>
              <a:tabLst>
                <a:tab pos="270510" algn="l"/>
              </a:tabLst>
            </a:pPr>
            <a:endParaRPr lang="en-US"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ct val="150000"/>
              </a:lnSpc>
              <a:buFont typeface="Arial" panose="020B0604020202020204" pitchFamily="34" charset="0"/>
              <a:buChar char="•"/>
              <a:tabLst>
                <a:tab pos="270510" algn="l"/>
              </a:tabLst>
            </a:pPr>
            <a:r>
              <a:rPr lang="en-US"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Submitting your essay</a:t>
            </a:r>
            <a:endParaRPr lang="fr-FR"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The file name of your brief should include your name. </a:t>
            </a:r>
            <a:endParaRPr lang="fr-FR"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Send the essay as attachment to </a:t>
            </a:r>
            <a:r>
              <a:rPr lang="en-US"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Dr. Thomas Hoerber (Thomas.Hoerber@essca.fr)</a:t>
            </a:r>
            <a:endParaRPr lang="fr-FR"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For plagiarism assessment, add as cc </a:t>
            </a:r>
            <a:r>
              <a:rPr lang="en-US"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a:t>
            </a:r>
            <a:r>
              <a:rPr lang="en-US"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hlinkClick r:id="rId2"/>
              </a:rPr>
              <a:t>groupe.essca@analyse.urkund.com</a:t>
            </a:r>
            <a:r>
              <a:rPr lang="en-US"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a:t>
            </a:r>
            <a:endParaRPr lang="fr-FR"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marL="742950" lvl="1" indent="-285750" fontAlgn="base">
              <a:lnSpc>
                <a:spcPct val="150000"/>
              </a:lnSpc>
              <a:buFont typeface="+mj-lt"/>
              <a:buAutoNum type="arabicPeriod"/>
              <a:tabLst>
                <a:tab pos="450215" algn="l"/>
              </a:tabLst>
            </a:pPr>
            <a:r>
              <a:rPr lang="en-US" u="none" strike="noStrike" kern="0" spc="0" dirty="0">
                <a:ln>
                  <a:noFill/>
                </a:ln>
                <a:solidFill>
                  <a:srgbClr val="00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rPr>
              <a:t>Give a paper copy to the professor teaching your course</a:t>
            </a:r>
          </a:p>
          <a:p>
            <a:pPr marL="742950" lvl="1" indent="-285750" fontAlgn="base">
              <a:lnSpc>
                <a:spcPct val="150000"/>
              </a:lnSpc>
              <a:buFont typeface="+mj-lt"/>
              <a:buAutoNum type="arabicPeriod"/>
              <a:tabLst>
                <a:tab pos="450215" algn="l"/>
              </a:tabLst>
            </a:pPr>
            <a:r>
              <a:rPr lang="en-US" sz="180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read the excerpt of the essay marking grid below to understand how you are evaluated</a:t>
            </a:r>
            <a:endParaRPr lang="fr-FR" u="none" strike="noStrike" kern="0" spc="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31296258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B185D7-8293-404E-B0D8-1E7AB37E7223}"/>
              </a:ext>
            </a:extLst>
          </p:cNvPr>
          <p:cNvSpPr>
            <a:spLocks noGrp="1"/>
          </p:cNvSpPr>
          <p:nvPr>
            <p:ph type="title"/>
          </p:nvPr>
        </p:nvSpPr>
        <p:spPr>
          <a:xfrm>
            <a:off x="1187450" y="233363"/>
            <a:ext cx="7694614" cy="617537"/>
          </a:xfrm>
        </p:spPr>
        <p:txBody>
          <a:bodyPr/>
          <a:lstStyle/>
          <a:p>
            <a:r>
              <a:rPr lang="fr-FR" dirty="0"/>
              <a:t>Anti-</a:t>
            </a:r>
            <a:r>
              <a:rPr lang="fr-FR" dirty="0" err="1"/>
              <a:t>plagiarism</a:t>
            </a:r>
            <a:r>
              <a:rPr lang="fr-FR" dirty="0"/>
              <a:t> </a:t>
            </a:r>
            <a:r>
              <a:rPr lang="fr-FR" dirty="0" err="1"/>
              <a:t>regulation</a:t>
            </a:r>
            <a:endParaRPr lang="fr-FR" dirty="0"/>
          </a:p>
        </p:txBody>
      </p:sp>
      <p:sp>
        <p:nvSpPr>
          <p:cNvPr id="3" name="Espace réservé du texte 2">
            <a:extLst>
              <a:ext uri="{FF2B5EF4-FFF2-40B4-BE49-F238E27FC236}">
                <a16:creationId xmlns:a16="http://schemas.microsoft.com/office/drawing/2014/main" id="{8480F65B-FE4F-4940-A3D3-6CFC511F4F62}"/>
              </a:ext>
            </a:extLst>
          </p:cNvPr>
          <p:cNvSpPr>
            <a:spLocks noGrp="1"/>
          </p:cNvSpPr>
          <p:nvPr>
            <p:ph type="body" idx="1"/>
          </p:nvPr>
        </p:nvSpPr>
        <p:spPr>
          <a:xfrm>
            <a:off x="659423" y="1283677"/>
            <a:ext cx="8115301" cy="4723423"/>
          </a:xfrm>
        </p:spPr>
        <p:txBody>
          <a:bodyPr>
            <a:normAutofit/>
          </a:bodyPr>
          <a:lstStyle/>
          <a:p>
            <a:pPr>
              <a:lnSpc>
                <a:spcPct val="120000"/>
              </a:lnSpc>
              <a:buFont typeface="Wingdings" panose="05000000000000000000" pitchFamily="2" charset="2"/>
              <a:buChar char="Ø"/>
            </a:pPr>
            <a:r>
              <a:rPr lang="en-US" sz="1600" dirty="0">
                <a:solidFill>
                  <a:schemeClr val="tx1"/>
                </a:solidFill>
                <a:effectLst/>
                <a:ea typeface="Calibri" panose="020F0502020204030204" pitchFamily="34" charset="0"/>
                <a:cs typeface="Times New Roman" panose="02020603050405020304" pitchFamily="18" charset="0"/>
              </a:rPr>
              <a:t> </a:t>
            </a:r>
            <a:r>
              <a:rPr lang="en-US" dirty="0">
                <a:solidFill>
                  <a:srgbClr val="C00000"/>
                </a:solidFill>
                <a:effectLst/>
                <a:ea typeface="Calibri" panose="020F0502020204030204" pitchFamily="34" charset="0"/>
                <a:cs typeface="Times New Roman" panose="02020603050405020304" pitchFamily="18" charset="0"/>
              </a:rPr>
              <a:t>What is plagiarism?</a:t>
            </a:r>
          </a:p>
          <a:p>
            <a:pPr>
              <a:lnSpc>
                <a:spcPct val="120000"/>
              </a:lnSpc>
              <a:buFont typeface="Arial" panose="020B0604020202020204" pitchFamily="34" charset="0"/>
              <a:buChar char="•"/>
            </a:pPr>
            <a:r>
              <a:rPr lang="en-US" sz="1600" dirty="0">
                <a:solidFill>
                  <a:schemeClr val="tx1"/>
                </a:solidFill>
                <a:effectLst/>
                <a:ea typeface="Calibri" panose="020F0502020204030204" pitchFamily="34" charset="0"/>
                <a:cs typeface="Times New Roman" panose="02020603050405020304" pitchFamily="18" charset="0"/>
              </a:rPr>
              <a:t>Plagiarism is “the act of taking another person’s thoughts and passing them off as your own” (Le Larousse definition)</a:t>
            </a:r>
          </a:p>
          <a:p>
            <a:pPr>
              <a:lnSpc>
                <a:spcPct val="120000"/>
              </a:lnSpc>
              <a:buFont typeface="Arial" panose="020B0604020202020204" pitchFamily="34" charset="0"/>
              <a:buChar char="•"/>
            </a:pPr>
            <a:endParaRPr lang="en-US" sz="1600" dirty="0">
              <a:solidFill>
                <a:schemeClr val="tx1"/>
              </a:solidFill>
              <a:ea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en-US" sz="1600" dirty="0">
                <a:solidFill>
                  <a:schemeClr val="tx1"/>
                </a:solidFill>
                <a:effectLst/>
                <a:ea typeface="Calibri" panose="020F0502020204030204" pitchFamily="34" charset="0"/>
                <a:cs typeface="Times New Roman" panose="02020603050405020304" pitchFamily="18" charset="0"/>
              </a:rPr>
              <a:t>It occurs when a student </a:t>
            </a:r>
            <a:r>
              <a:rPr lang="en-US" sz="1600" dirty="0">
                <a:solidFill>
                  <a:schemeClr val="tx1"/>
                </a:solidFill>
                <a:ea typeface="Calibri" panose="020F0502020204030204" pitchFamily="34" charset="0"/>
                <a:cs typeface="Times New Roman" panose="02020603050405020304" pitchFamily="18" charset="0"/>
              </a:rPr>
              <a:t>copies abstracts or the whole text from the original source </a:t>
            </a:r>
            <a:r>
              <a:rPr lang="en-US" sz="1600" dirty="0">
                <a:solidFill>
                  <a:schemeClr val="tx1"/>
                </a:solidFill>
                <a:effectLst/>
                <a:ea typeface="Calibri" panose="020F0502020204030204" pitchFamily="34" charset="0"/>
                <a:cs typeface="Times New Roman" panose="02020603050405020304" pitchFamily="18" charset="0"/>
              </a:rPr>
              <a:t>without paraphrasing or summarizing them, and without quoting the authors of these texts</a:t>
            </a:r>
          </a:p>
          <a:p>
            <a:pPr>
              <a:lnSpc>
                <a:spcPct val="120000"/>
              </a:lnSpc>
              <a:buFont typeface="Arial" panose="020B0604020202020204" pitchFamily="34" charset="0"/>
              <a:buChar char="•"/>
            </a:pPr>
            <a:endParaRPr lang="en-US" sz="1600" dirty="0">
              <a:solidFill>
                <a:schemeClr val="tx1"/>
              </a:solidFill>
              <a:ea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en-US" sz="1600" dirty="0">
                <a:solidFill>
                  <a:schemeClr val="tx1"/>
                </a:solidFill>
                <a:effectLst/>
                <a:ea typeface="Calibri" panose="020F0502020204030204" pitchFamily="34" charset="0"/>
                <a:cs typeface="Times New Roman" panose="02020603050405020304" pitchFamily="18" charset="0"/>
              </a:rPr>
              <a:t>Plagiarism can be considered as a kind of legal infraction of the author’s rights</a:t>
            </a:r>
          </a:p>
          <a:p>
            <a:pPr marL="0" indent="0">
              <a:lnSpc>
                <a:spcPct val="120000"/>
              </a:lnSpc>
              <a:buNone/>
            </a:pPr>
            <a:endParaRPr lang="en-US" sz="1600" dirty="0">
              <a:solidFill>
                <a:schemeClr val="tx1"/>
              </a:solidFill>
              <a:effectLst/>
              <a:ea typeface="Calibri" panose="020F0502020204030204" pitchFamily="34" charset="0"/>
              <a:cs typeface="Times New Roman" panose="02020603050405020304" pitchFamily="18" charset="0"/>
            </a:endParaRPr>
          </a:p>
          <a:p>
            <a:pPr>
              <a:lnSpc>
                <a:spcPct val="120000"/>
              </a:lnSpc>
              <a:buFont typeface="Wingdings" panose="05000000000000000000" pitchFamily="2" charset="2"/>
              <a:buChar char="Ø"/>
            </a:pPr>
            <a:r>
              <a:rPr lang="en-US" sz="1600" dirty="0">
                <a:solidFill>
                  <a:schemeClr val="tx1"/>
                </a:solidFill>
                <a:ea typeface="Calibri" panose="020F0502020204030204" pitchFamily="34" charset="0"/>
                <a:cs typeface="Times New Roman" panose="02020603050405020304" pitchFamily="18" charset="0"/>
              </a:rPr>
              <a:t> </a:t>
            </a:r>
            <a:r>
              <a:rPr lang="en-US" dirty="0">
                <a:solidFill>
                  <a:srgbClr val="C00000"/>
                </a:solidFill>
                <a:ea typeface="Calibri" panose="020F0502020204030204" pitchFamily="34" charset="0"/>
                <a:cs typeface="Times New Roman" panose="02020603050405020304" pitchFamily="18" charset="0"/>
              </a:rPr>
              <a:t>How is plagiarism sanctioned?</a:t>
            </a:r>
          </a:p>
          <a:p>
            <a:pPr>
              <a:lnSpc>
                <a:spcPct val="120000"/>
              </a:lnSpc>
            </a:pPr>
            <a:r>
              <a:rPr lang="en-US" sz="1600" dirty="0">
                <a:solidFill>
                  <a:schemeClr val="tx1"/>
                </a:solidFill>
                <a:effectLst/>
                <a:ea typeface="Calibri" panose="020F0502020204030204" pitchFamily="34" charset="0"/>
                <a:cs typeface="Times New Roman" panose="02020603050405020304" pitchFamily="18" charset="0"/>
              </a:rPr>
              <a:t>In case of </a:t>
            </a:r>
            <a:r>
              <a:rPr lang="en-US" sz="1600" b="1" dirty="0">
                <a:solidFill>
                  <a:schemeClr val="tx1"/>
                </a:solidFill>
                <a:effectLst/>
                <a:ea typeface="Calibri" panose="020F0502020204030204" pitchFamily="34" charset="0"/>
                <a:cs typeface="Times New Roman" panose="02020603050405020304" pitchFamily="18" charset="0"/>
              </a:rPr>
              <a:t>detected plagiarism in the written dossier</a:t>
            </a:r>
            <a:r>
              <a:rPr lang="en-US" sz="1600" dirty="0">
                <a:solidFill>
                  <a:schemeClr val="tx1"/>
                </a:solidFill>
                <a:effectLst/>
                <a:ea typeface="Calibri" panose="020F0502020204030204" pitchFamily="34" charset="0"/>
                <a:cs typeface="Times New Roman" panose="02020603050405020304" pitchFamily="18" charset="0"/>
              </a:rPr>
              <a:t>, the </a:t>
            </a:r>
            <a:r>
              <a:rPr lang="en-US" sz="1600" b="1" dirty="0">
                <a:solidFill>
                  <a:schemeClr val="tx1"/>
                </a:solidFill>
                <a:effectLst/>
                <a:ea typeface="Calibri" panose="020F0502020204030204" pitchFamily="34" charset="0"/>
                <a:cs typeface="Times New Roman" panose="02020603050405020304" pitchFamily="18" charset="0"/>
              </a:rPr>
              <a:t>grade given to the whole group should be 0</a:t>
            </a:r>
            <a:r>
              <a:rPr lang="en-US" sz="1600" b="1" dirty="0">
                <a:solidFill>
                  <a:schemeClr val="tx1"/>
                </a:solidFill>
                <a:ea typeface="Calibri" panose="020F0502020204030204" pitchFamily="34" charset="0"/>
                <a:cs typeface="Times New Roman" panose="02020603050405020304" pitchFamily="18" charset="0"/>
              </a:rPr>
              <a:t> </a:t>
            </a:r>
            <a:r>
              <a:rPr lang="en-US" sz="1600" dirty="0">
                <a:solidFill>
                  <a:schemeClr val="tx1"/>
                </a:solidFill>
                <a:effectLst/>
                <a:ea typeface="Calibri" panose="020F0502020204030204" pitchFamily="34" charset="0"/>
                <a:cs typeface="Times New Roman" panose="02020603050405020304" pitchFamily="18" charset="0"/>
              </a:rPr>
              <a:t>regardless of the quantity of information that has been plagiarized. In this case, the group’s final grade will be the average of the grade of 0 and the grade for the group’s oral presentation</a:t>
            </a:r>
          </a:p>
          <a:p>
            <a:pPr>
              <a:lnSpc>
                <a:spcPct val="120000"/>
              </a:lnSpc>
            </a:pPr>
            <a:endParaRPr lang="en-US" sz="1600" dirty="0">
              <a:solidFill>
                <a:schemeClr val="tx1"/>
              </a:solidFill>
              <a:ea typeface="Calibri" panose="020F0502020204030204" pitchFamily="34" charset="0"/>
              <a:cs typeface="Times New Roman" panose="02020603050405020304" pitchFamily="18" charset="0"/>
            </a:endParaRPr>
          </a:p>
          <a:p>
            <a:pPr marL="0" indent="0">
              <a:lnSpc>
                <a:spcPct val="120000"/>
              </a:lnSpc>
              <a:buNone/>
            </a:pPr>
            <a:endParaRPr lang="fr-FR" sz="1600" dirty="0">
              <a:solidFill>
                <a:schemeClr val="tx1"/>
              </a:solidFill>
              <a:effectLs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640500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9A038-39D7-48DC-AAEF-CA3B29344F27}"/>
              </a:ext>
            </a:extLst>
          </p:cNvPr>
          <p:cNvSpPr>
            <a:spLocks noGrp="1"/>
          </p:cNvSpPr>
          <p:nvPr>
            <p:ph type="title"/>
          </p:nvPr>
        </p:nvSpPr>
        <p:spPr/>
        <p:txBody>
          <a:bodyPr/>
          <a:lstStyle/>
          <a:p>
            <a:r>
              <a:rPr lang="fr-FR" dirty="0"/>
              <a:t>extract </a:t>
            </a:r>
            <a:r>
              <a:rPr lang="fr-FR" dirty="0" err="1"/>
              <a:t>from</a:t>
            </a:r>
            <a:r>
              <a:rPr lang="fr-FR" dirty="0"/>
              <a:t> </a:t>
            </a:r>
            <a:r>
              <a:rPr lang="fr-FR" dirty="0" err="1"/>
              <a:t>Essca</a:t>
            </a:r>
            <a:r>
              <a:rPr lang="fr-FR" dirty="0"/>
              <a:t> </a:t>
            </a:r>
            <a:r>
              <a:rPr lang="fr-FR" dirty="0" err="1"/>
              <a:t>study’s</a:t>
            </a:r>
            <a:r>
              <a:rPr lang="fr-FR" dirty="0"/>
              <a:t> </a:t>
            </a:r>
            <a:r>
              <a:rPr lang="fr-FR" dirty="0" err="1"/>
              <a:t>rules</a:t>
            </a:r>
            <a:r>
              <a:rPr lang="fr-FR" dirty="0"/>
              <a:t> </a:t>
            </a:r>
          </a:p>
        </p:txBody>
      </p:sp>
      <p:sp>
        <p:nvSpPr>
          <p:cNvPr id="3" name="Espace réservé du texte 2">
            <a:extLst>
              <a:ext uri="{FF2B5EF4-FFF2-40B4-BE49-F238E27FC236}">
                <a16:creationId xmlns:a16="http://schemas.microsoft.com/office/drawing/2014/main" id="{84946C20-1762-4269-9308-196A5BF80DB8}"/>
              </a:ext>
            </a:extLst>
          </p:cNvPr>
          <p:cNvSpPr>
            <a:spLocks noGrp="1"/>
          </p:cNvSpPr>
          <p:nvPr>
            <p:ph type="body" idx="1"/>
          </p:nvPr>
        </p:nvSpPr>
        <p:spPr>
          <a:xfrm>
            <a:off x="723014" y="1384300"/>
            <a:ext cx="8159050" cy="4622800"/>
          </a:xfrm>
        </p:spPr>
        <p:txBody>
          <a:bodyPr/>
          <a:lstStyle/>
          <a:p>
            <a:pPr>
              <a:lnSpc>
                <a:spcPct val="120000"/>
              </a:lnSpc>
              <a:buFont typeface="Wingdings" panose="05000000000000000000" pitchFamily="2" charset="2"/>
              <a:buChar char="Ø"/>
            </a:pPr>
            <a:r>
              <a:rPr lang="fr-FR" dirty="0">
                <a:solidFill>
                  <a:srgbClr val="C00000"/>
                </a:solidFill>
              </a:rPr>
              <a:t> </a:t>
            </a:r>
            <a:r>
              <a:rPr lang="fr-FR" dirty="0" err="1">
                <a:solidFill>
                  <a:srgbClr val="C00000"/>
                </a:solidFill>
              </a:rPr>
              <a:t>Plagiarism</a:t>
            </a:r>
            <a:r>
              <a:rPr lang="fr-FR" dirty="0">
                <a:solidFill>
                  <a:srgbClr val="C00000"/>
                </a:solidFill>
              </a:rPr>
              <a:t> </a:t>
            </a:r>
          </a:p>
          <a:p>
            <a:pPr>
              <a:lnSpc>
                <a:spcPct val="120000"/>
              </a:lnSpc>
              <a:buFont typeface="Arial" panose="020B0604020202020204" pitchFamily="34" charset="0"/>
              <a:buChar char="•"/>
            </a:pPr>
            <a:r>
              <a:rPr lang="fr-FR" dirty="0" err="1">
                <a:solidFill>
                  <a:schemeClr val="tx1"/>
                </a:solidFill>
              </a:rPr>
              <a:t>Plagiarism</a:t>
            </a:r>
            <a:r>
              <a:rPr lang="fr-FR" dirty="0">
                <a:solidFill>
                  <a:schemeClr val="tx1"/>
                </a:solidFill>
              </a:rPr>
              <a:t> </a:t>
            </a:r>
            <a:r>
              <a:rPr lang="fr-FR" dirty="0" err="1">
                <a:solidFill>
                  <a:schemeClr val="tx1"/>
                </a:solidFill>
              </a:rPr>
              <a:t>is</a:t>
            </a:r>
            <a:r>
              <a:rPr lang="fr-FR" dirty="0">
                <a:solidFill>
                  <a:schemeClr val="tx1"/>
                </a:solidFill>
              </a:rPr>
              <a:t> </a:t>
            </a:r>
            <a:r>
              <a:rPr lang="fr-FR" dirty="0" err="1">
                <a:solidFill>
                  <a:schemeClr val="tx1"/>
                </a:solidFill>
              </a:rPr>
              <a:t>strictly</a:t>
            </a:r>
            <a:r>
              <a:rPr lang="fr-FR" dirty="0">
                <a:solidFill>
                  <a:schemeClr val="tx1"/>
                </a:solidFill>
              </a:rPr>
              <a:t> </a:t>
            </a:r>
            <a:r>
              <a:rPr lang="fr-FR" dirty="0" err="1">
                <a:solidFill>
                  <a:schemeClr val="tx1"/>
                </a:solidFill>
              </a:rPr>
              <a:t>forbidden</a:t>
            </a:r>
            <a:r>
              <a:rPr lang="fr-FR" dirty="0">
                <a:solidFill>
                  <a:schemeClr val="tx1"/>
                </a:solidFill>
              </a:rPr>
              <a:t> in all types of </a:t>
            </a:r>
            <a:r>
              <a:rPr lang="fr-FR" dirty="0" err="1">
                <a:solidFill>
                  <a:schemeClr val="tx1"/>
                </a:solidFill>
              </a:rPr>
              <a:t>work</a:t>
            </a:r>
            <a:endParaRPr lang="fr-FR" dirty="0">
              <a:solidFill>
                <a:schemeClr val="tx1"/>
              </a:solidFill>
            </a:endParaRPr>
          </a:p>
          <a:p>
            <a:pPr>
              <a:lnSpc>
                <a:spcPct val="120000"/>
              </a:lnSpc>
              <a:buFont typeface="Arial" panose="020B0604020202020204" pitchFamily="34" charset="0"/>
              <a:buChar char="•"/>
            </a:pPr>
            <a:r>
              <a:rPr lang="fr-FR" dirty="0">
                <a:solidFill>
                  <a:schemeClr val="tx1"/>
                </a:solidFill>
              </a:rPr>
              <a:t>If </a:t>
            </a:r>
            <a:r>
              <a:rPr lang="fr-FR" dirty="0" err="1">
                <a:solidFill>
                  <a:schemeClr val="tx1"/>
                </a:solidFill>
              </a:rPr>
              <a:t>plagiarism</a:t>
            </a:r>
            <a:r>
              <a:rPr lang="fr-FR" dirty="0">
                <a:solidFill>
                  <a:schemeClr val="tx1"/>
                </a:solidFill>
              </a:rPr>
              <a:t> </a:t>
            </a:r>
            <a:r>
              <a:rPr lang="fr-FR" dirty="0" err="1">
                <a:solidFill>
                  <a:schemeClr val="tx1"/>
                </a:solidFill>
              </a:rPr>
              <a:t>is</a:t>
            </a:r>
            <a:r>
              <a:rPr lang="fr-FR" dirty="0">
                <a:solidFill>
                  <a:schemeClr val="tx1"/>
                </a:solidFill>
              </a:rPr>
              <a:t> </a:t>
            </a:r>
            <a:r>
              <a:rPr lang="fr-FR" dirty="0" err="1">
                <a:solidFill>
                  <a:schemeClr val="tx1"/>
                </a:solidFill>
              </a:rPr>
              <a:t>proven</a:t>
            </a:r>
            <a:r>
              <a:rPr lang="fr-FR" dirty="0">
                <a:solidFill>
                  <a:schemeClr val="tx1"/>
                </a:solidFill>
              </a:rPr>
              <a:t> the </a:t>
            </a:r>
            <a:r>
              <a:rPr lang="fr-FR" dirty="0" err="1">
                <a:solidFill>
                  <a:schemeClr val="tx1"/>
                </a:solidFill>
              </a:rPr>
              <a:t>work</a:t>
            </a:r>
            <a:r>
              <a:rPr lang="fr-FR" dirty="0">
                <a:solidFill>
                  <a:schemeClr val="tx1"/>
                </a:solidFill>
              </a:rPr>
              <a:t> in question </a:t>
            </a:r>
            <a:r>
              <a:rPr lang="fr-FR" dirty="0" err="1">
                <a:solidFill>
                  <a:schemeClr val="tx1"/>
                </a:solidFill>
              </a:rPr>
              <a:t>will</a:t>
            </a:r>
            <a:r>
              <a:rPr lang="fr-FR" dirty="0">
                <a:solidFill>
                  <a:schemeClr val="tx1"/>
                </a:solidFill>
              </a:rPr>
              <a:t> </a:t>
            </a:r>
            <a:r>
              <a:rPr lang="fr-FR" dirty="0" err="1">
                <a:solidFill>
                  <a:schemeClr val="tx1"/>
                </a:solidFill>
              </a:rPr>
              <a:t>be</a:t>
            </a:r>
            <a:r>
              <a:rPr lang="fr-FR" dirty="0">
                <a:solidFill>
                  <a:schemeClr val="tx1"/>
                </a:solidFill>
              </a:rPr>
              <a:t> </a:t>
            </a:r>
            <a:r>
              <a:rPr lang="fr-FR" dirty="0" err="1">
                <a:solidFill>
                  <a:schemeClr val="tx1"/>
                </a:solidFill>
              </a:rPr>
              <a:t>marked</a:t>
            </a:r>
            <a:r>
              <a:rPr lang="fr-FR" dirty="0">
                <a:solidFill>
                  <a:schemeClr val="tx1"/>
                </a:solidFill>
              </a:rPr>
              <a:t> 0 and the administration </a:t>
            </a:r>
            <a:r>
              <a:rPr lang="fr-FR" dirty="0" err="1">
                <a:solidFill>
                  <a:schemeClr val="tx1"/>
                </a:solidFill>
              </a:rPr>
              <a:t>will</a:t>
            </a:r>
            <a:r>
              <a:rPr lang="fr-FR" dirty="0">
                <a:solidFill>
                  <a:schemeClr val="tx1"/>
                </a:solidFill>
              </a:rPr>
              <a:t> </a:t>
            </a:r>
            <a:r>
              <a:rPr lang="fr-FR" dirty="0" err="1">
                <a:solidFill>
                  <a:schemeClr val="tx1"/>
                </a:solidFill>
              </a:rPr>
              <a:t>convene</a:t>
            </a:r>
            <a:r>
              <a:rPr lang="fr-FR" dirty="0">
                <a:solidFill>
                  <a:schemeClr val="tx1"/>
                </a:solidFill>
              </a:rPr>
              <a:t> the </a:t>
            </a:r>
            <a:r>
              <a:rPr lang="fr-FR" dirty="0" err="1">
                <a:solidFill>
                  <a:schemeClr val="tx1"/>
                </a:solidFill>
              </a:rPr>
              <a:t>Disciplinary</a:t>
            </a:r>
            <a:r>
              <a:rPr lang="fr-FR" dirty="0">
                <a:solidFill>
                  <a:schemeClr val="tx1"/>
                </a:solidFill>
              </a:rPr>
              <a:t> </a:t>
            </a:r>
            <a:r>
              <a:rPr lang="fr-FR" dirty="0" err="1">
                <a:solidFill>
                  <a:schemeClr val="tx1"/>
                </a:solidFill>
              </a:rPr>
              <a:t>Board</a:t>
            </a:r>
            <a:endParaRPr lang="fr-FR" dirty="0">
              <a:solidFill>
                <a:schemeClr val="tx1"/>
              </a:solidFill>
            </a:endParaRPr>
          </a:p>
          <a:p>
            <a:pPr>
              <a:lnSpc>
                <a:spcPct val="120000"/>
              </a:lnSpc>
              <a:buFont typeface="Wingdings" panose="05000000000000000000" pitchFamily="2" charset="2"/>
              <a:buChar char="Ø"/>
            </a:pPr>
            <a:endParaRPr lang="fr-FR" dirty="0">
              <a:solidFill>
                <a:srgbClr val="C00000"/>
              </a:solidFill>
            </a:endParaRPr>
          </a:p>
          <a:p>
            <a:pPr>
              <a:lnSpc>
                <a:spcPct val="120000"/>
              </a:lnSpc>
              <a:buFont typeface="Wingdings" panose="05000000000000000000" pitchFamily="2" charset="2"/>
              <a:buChar char="Ø"/>
            </a:pPr>
            <a:endParaRPr lang="fr-FR" dirty="0">
              <a:solidFill>
                <a:srgbClr val="C00000"/>
              </a:solidFill>
            </a:endParaRPr>
          </a:p>
          <a:p>
            <a:pPr>
              <a:lnSpc>
                <a:spcPct val="120000"/>
              </a:lnSpc>
              <a:buFont typeface="Wingdings" panose="05000000000000000000" pitchFamily="2" charset="2"/>
              <a:buChar char="Ø"/>
            </a:pPr>
            <a:r>
              <a:rPr lang="fr-FR" dirty="0">
                <a:solidFill>
                  <a:srgbClr val="C00000"/>
                </a:solidFill>
              </a:rPr>
              <a:t>Class </a:t>
            </a:r>
            <a:r>
              <a:rPr lang="fr-FR" dirty="0" err="1">
                <a:solidFill>
                  <a:srgbClr val="C00000"/>
                </a:solidFill>
              </a:rPr>
              <a:t>attendance</a:t>
            </a:r>
            <a:r>
              <a:rPr lang="fr-FR" dirty="0">
                <a:solidFill>
                  <a:srgbClr val="C00000"/>
                </a:solidFill>
              </a:rPr>
              <a:t> </a:t>
            </a:r>
            <a:r>
              <a:rPr lang="fr-FR" dirty="0" err="1">
                <a:solidFill>
                  <a:srgbClr val="C00000"/>
                </a:solidFill>
              </a:rPr>
              <a:t>is</a:t>
            </a:r>
            <a:r>
              <a:rPr lang="fr-FR" dirty="0">
                <a:solidFill>
                  <a:srgbClr val="C00000"/>
                </a:solidFill>
              </a:rPr>
              <a:t> </a:t>
            </a:r>
            <a:r>
              <a:rPr lang="fr-FR" dirty="0" err="1">
                <a:solidFill>
                  <a:srgbClr val="C00000"/>
                </a:solidFill>
              </a:rPr>
              <a:t>obligatory</a:t>
            </a:r>
            <a:endParaRPr lang="fr-FR" dirty="0">
              <a:solidFill>
                <a:srgbClr val="C00000"/>
              </a:solidFill>
            </a:endParaRPr>
          </a:p>
          <a:p>
            <a:pPr>
              <a:lnSpc>
                <a:spcPct val="120000"/>
              </a:lnSpc>
              <a:buFont typeface="Arial" panose="020B0604020202020204" pitchFamily="34" charset="0"/>
              <a:buChar char="•"/>
            </a:pPr>
            <a:r>
              <a:rPr lang="fr-FR" dirty="0" err="1">
                <a:solidFill>
                  <a:schemeClr val="tx1"/>
                </a:solidFill>
              </a:rPr>
              <a:t>Students</a:t>
            </a:r>
            <a:r>
              <a:rPr lang="fr-FR" dirty="0">
                <a:solidFill>
                  <a:schemeClr val="tx1"/>
                </a:solidFill>
              </a:rPr>
              <a:t> must attend all classes </a:t>
            </a:r>
          </a:p>
          <a:p>
            <a:pPr>
              <a:lnSpc>
                <a:spcPct val="120000"/>
              </a:lnSpc>
              <a:buFont typeface="Arial" panose="020B0604020202020204" pitchFamily="34" charset="0"/>
              <a:buChar char="•"/>
            </a:pPr>
            <a:endParaRPr lang="fr-FR" dirty="0">
              <a:solidFill>
                <a:schemeClr val="tx1"/>
              </a:solidFill>
            </a:endParaRPr>
          </a:p>
          <a:p>
            <a:pPr marL="0" indent="0">
              <a:lnSpc>
                <a:spcPct val="120000"/>
              </a:lnSpc>
              <a:buNone/>
            </a:pPr>
            <a:endParaRPr lang="fr-FR" dirty="0">
              <a:solidFill>
                <a:schemeClr val="tx1"/>
              </a:solidFill>
            </a:endParaRPr>
          </a:p>
          <a:p>
            <a:pPr>
              <a:lnSpc>
                <a:spcPct val="120000"/>
              </a:lnSpc>
              <a:buFont typeface="Wingdings" panose="05000000000000000000" pitchFamily="2" charset="2"/>
              <a:buChar char="Ø"/>
            </a:pPr>
            <a:r>
              <a:rPr lang="fr-FR" dirty="0">
                <a:solidFill>
                  <a:schemeClr val="tx1"/>
                </a:solidFill>
              </a:rPr>
              <a:t> </a:t>
            </a:r>
            <a:r>
              <a:rPr lang="fr-FR" dirty="0">
                <a:solidFill>
                  <a:srgbClr val="C00000"/>
                </a:solidFill>
              </a:rPr>
              <a:t>Work </a:t>
            </a:r>
            <a:r>
              <a:rPr lang="fr-FR" dirty="0" err="1">
                <a:solidFill>
                  <a:srgbClr val="C00000"/>
                </a:solidFill>
              </a:rPr>
              <a:t>asked</a:t>
            </a:r>
            <a:r>
              <a:rPr lang="fr-FR" dirty="0">
                <a:solidFill>
                  <a:srgbClr val="C00000"/>
                </a:solidFill>
              </a:rPr>
              <a:t> by the Professor </a:t>
            </a:r>
            <a:r>
              <a:rPr lang="fr-FR" dirty="0" err="1">
                <a:solidFill>
                  <a:srgbClr val="C00000"/>
                </a:solidFill>
              </a:rPr>
              <a:t>should</a:t>
            </a:r>
            <a:r>
              <a:rPr lang="fr-FR" dirty="0">
                <a:solidFill>
                  <a:srgbClr val="C00000"/>
                </a:solidFill>
              </a:rPr>
              <a:t> </a:t>
            </a:r>
            <a:r>
              <a:rPr lang="fr-FR" dirty="0" err="1">
                <a:solidFill>
                  <a:srgbClr val="C00000"/>
                </a:solidFill>
              </a:rPr>
              <a:t>be</a:t>
            </a:r>
            <a:r>
              <a:rPr lang="fr-FR" dirty="0">
                <a:solidFill>
                  <a:srgbClr val="C00000"/>
                </a:solidFill>
              </a:rPr>
              <a:t> done</a:t>
            </a:r>
          </a:p>
          <a:p>
            <a:pPr>
              <a:lnSpc>
                <a:spcPct val="120000"/>
              </a:lnSpc>
              <a:buFont typeface="Arial" panose="020B0604020202020204" pitchFamily="34" charset="0"/>
              <a:buChar char="•"/>
            </a:pPr>
            <a:r>
              <a:rPr lang="fr-FR" dirty="0">
                <a:solidFill>
                  <a:schemeClr val="tx1"/>
                </a:solidFill>
              </a:rPr>
              <a:t>Hard </a:t>
            </a:r>
            <a:r>
              <a:rPr lang="fr-FR" dirty="0" err="1">
                <a:solidFill>
                  <a:schemeClr val="tx1"/>
                </a:solidFill>
              </a:rPr>
              <a:t>work</a:t>
            </a:r>
            <a:r>
              <a:rPr lang="fr-FR" dirty="0">
                <a:solidFill>
                  <a:schemeClr val="tx1"/>
                </a:solidFill>
              </a:rPr>
              <a:t> leads to </a:t>
            </a:r>
            <a:r>
              <a:rPr lang="fr-FR" dirty="0" err="1">
                <a:solidFill>
                  <a:schemeClr val="tx1"/>
                </a:solidFill>
              </a:rPr>
              <a:t>success</a:t>
            </a:r>
            <a:endParaRPr lang="fr-FR" dirty="0">
              <a:solidFill>
                <a:schemeClr val="tx1"/>
              </a:solidFill>
            </a:endParaRPr>
          </a:p>
          <a:p>
            <a:pPr marL="0" indent="0">
              <a:lnSpc>
                <a:spcPct val="120000"/>
              </a:lnSpc>
              <a:buNone/>
            </a:pPr>
            <a:endParaRPr lang="fr-FR" dirty="0">
              <a:solidFill>
                <a:srgbClr val="C00000"/>
              </a:solidFill>
            </a:endParaRPr>
          </a:p>
          <a:p>
            <a:endParaRPr lang="fr-FR" dirty="0"/>
          </a:p>
        </p:txBody>
      </p:sp>
      <p:pic>
        <p:nvPicPr>
          <p:cNvPr id="6" name="Image 5">
            <a:extLst>
              <a:ext uri="{FF2B5EF4-FFF2-40B4-BE49-F238E27FC236}">
                <a16:creationId xmlns:a16="http://schemas.microsoft.com/office/drawing/2014/main" id="{1051DAA2-611C-458B-8E95-F0FB23D73396}"/>
              </a:ext>
            </a:extLst>
          </p:cNvPr>
          <p:cNvPicPr>
            <a:picLocks noChangeAspect="1"/>
          </p:cNvPicPr>
          <p:nvPr/>
        </p:nvPicPr>
        <p:blipFill>
          <a:blip r:embed="rId2"/>
          <a:stretch>
            <a:fillRect/>
          </a:stretch>
        </p:blipFill>
        <p:spPr>
          <a:xfrm>
            <a:off x="5665715" y="2854036"/>
            <a:ext cx="2987749" cy="1683327"/>
          </a:xfrm>
          <a:prstGeom prst="rect">
            <a:avLst/>
          </a:prstGeom>
        </p:spPr>
      </p:pic>
    </p:spTree>
    <p:extLst>
      <p:ext uri="{BB962C8B-B14F-4D97-AF65-F5344CB8AC3E}">
        <p14:creationId xmlns:p14="http://schemas.microsoft.com/office/powerpoint/2010/main" val="22317590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36E44-D54D-4EF9-92DA-4846AE9417D9}"/>
              </a:ext>
            </a:extLst>
          </p:cNvPr>
          <p:cNvSpPr>
            <a:spLocks noGrp="1"/>
          </p:cNvSpPr>
          <p:nvPr>
            <p:ph type="title"/>
          </p:nvPr>
        </p:nvSpPr>
        <p:spPr/>
        <p:txBody>
          <a:bodyPr/>
          <a:lstStyle/>
          <a:p>
            <a:r>
              <a:rPr lang="fr-FR" dirty="0"/>
              <a:t>extract </a:t>
            </a:r>
            <a:r>
              <a:rPr lang="fr-FR" dirty="0" err="1"/>
              <a:t>from</a:t>
            </a:r>
            <a:r>
              <a:rPr lang="fr-FR" dirty="0"/>
              <a:t> </a:t>
            </a:r>
            <a:r>
              <a:rPr lang="fr-FR" dirty="0" err="1"/>
              <a:t>Essca</a:t>
            </a:r>
            <a:r>
              <a:rPr lang="fr-FR" dirty="0"/>
              <a:t> </a:t>
            </a:r>
            <a:r>
              <a:rPr lang="fr-FR" dirty="0" err="1"/>
              <a:t>study’s</a:t>
            </a:r>
            <a:r>
              <a:rPr lang="fr-FR" dirty="0"/>
              <a:t> </a:t>
            </a:r>
            <a:r>
              <a:rPr lang="fr-FR" dirty="0" err="1"/>
              <a:t>rules</a:t>
            </a:r>
            <a:endParaRPr lang="fr-FR" dirty="0"/>
          </a:p>
        </p:txBody>
      </p:sp>
      <p:sp>
        <p:nvSpPr>
          <p:cNvPr id="3" name="Espace réservé du texte 2">
            <a:extLst>
              <a:ext uri="{FF2B5EF4-FFF2-40B4-BE49-F238E27FC236}">
                <a16:creationId xmlns:a16="http://schemas.microsoft.com/office/drawing/2014/main" id="{B020CB33-D87D-415C-9090-6575F2147676}"/>
              </a:ext>
            </a:extLst>
          </p:cNvPr>
          <p:cNvSpPr>
            <a:spLocks noGrp="1"/>
          </p:cNvSpPr>
          <p:nvPr>
            <p:ph type="body" idx="1"/>
          </p:nvPr>
        </p:nvSpPr>
        <p:spPr>
          <a:xfrm>
            <a:off x="659219" y="1384300"/>
            <a:ext cx="8222845" cy="5165356"/>
          </a:xfrm>
        </p:spPr>
        <p:txBody>
          <a:bodyPr>
            <a:normAutofit/>
          </a:bodyPr>
          <a:lstStyle/>
          <a:p>
            <a:pPr>
              <a:lnSpc>
                <a:spcPct val="120000"/>
              </a:lnSpc>
              <a:buFont typeface="Wingdings" panose="05000000000000000000" pitchFamily="2" charset="2"/>
              <a:buChar char="Ø"/>
            </a:pPr>
            <a:r>
              <a:rPr lang="fr-FR" dirty="0"/>
              <a:t> Punctuality </a:t>
            </a:r>
          </a:p>
          <a:p>
            <a:pPr>
              <a:lnSpc>
                <a:spcPct val="120000"/>
              </a:lnSpc>
              <a:buFont typeface="Arial" panose="020B0604020202020204" pitchFamily="34" charset="0"/>
              <a:buChar char="•"/>
            </a:pPr>
            <a:r>
              <a:rPr lang="fr-FR" dirty="0" err="1">
                <a:solidFill>
                  <a:schemeClr val="tx1"/>
                </a:solidFill>
              </a:rPr>
              <a:t>Students</a:t>
            </a:r>
            <a:r>
              <a:rPr lang="fr-FR" dirty="0">
                <a:solidFill>
                  <a:schemeClr val="tx1"/>
                </a:solidFill>
              </a:rPr>
              <a:t> are </a:t>
            </a:r>
            <a:r>
              <a:rPr lang="fr-FR" dirty="0" err="1">
                <a:solidFill>
                  <a:schemeClr val="tx1"/>
                </a:solidFill>
              </a:rPr>
              <a:t>expected</a:t>
            </a:r>
            <a:r>
              <a:rPr lang="fr-FR" dirty="0">
                <a:solidFill>
                  <a:schemeClr val="tx1"/>
                </a:solidFill>
              </a:rPr>
              <a:t> to arrive on time in the </a:t>
            </a:r>
            <a:r>
              <a:rPr lang="fr-FR" dirty="0" err="1">
                <a:solidFill>
                  <a:schemeClr val="tx1"/>
                </a:solidFill>
              </a:rPr>
              <a:t>classroom</a:t>
            </a:r>
            <a:r>
              <a:rPr lang="fr-FR" dirty="0">
                <a:solidFill>
                  <a:schemeClr val="tx1"/>
                </a:solidFill>
              </a:rPr>
              <a:t>, i.e. </a:t>
            </a:r>
            <a:r>
              <a:rPr lang="fr-FR" dirty="0" err="1">
                <a:solidFill>
                  <a:schemeClr val="tx1"/>
                </a:solidFill>
              </a:rPr>
              <a:t>before</a:t>
            </a:r>
            <a:r>
              <a:rPr lang="fr-FR" dirty="0">
                <a:solidFill>
                  <a:schemeClr val="tx1"/>
                </a:solidFill>
              </a:rPr>
              <a:t> the start of the </a:t>
            </a:r>
            <a:r>
              <a:rPr lang="fr-FR" dirty="0" err="1">
                <a:solidFill>
                  <a:schemeClr val="tx1"/>
                </a:solidFill>
              </a:rPr>
              <a:t>lesson</a:t>
            </a:r>
            <a:endParaRPr lang="fr-FR" dirty="0">
              <a:solidFill>
                <a:schemeClr val="tx1"/>
              </a:solidFill>
            </a:endParaRPr>
          </a:p>
          <a:p>
            <a:pPr>
              <a:lnSpc>
                <a:spcPct val="120000"/>
              </a:lnSpc>
              <a:buFont typeface="Arial" panose="020B0604020202020204" pitchFamily="34" charset="0"/>
              <a:buChar char="•"/>
            </a:pPr>
            <a:r>
              <a:rPr lang="fr-FR" dirty="0" err="1">
                <a:solidFill>
                  <a:schemeClr val="tx1"/>
                </a:solidFill>
              </a:rPr>
              <a:t>Students</a:t>
            </a:r>
            <a:r>
              <a:rPr lang="fr-FR" dirty="0">
                <a:solidFill>
                  <a:schemeClr val="tx1"/>
                </a:solidFill>
              </a:rPr>
              <a:t> </a:t>
            </a:r>
            <a:r>
              <a:rPr lang="fr-FR" dirty="0" err="1">
                <a:solidFill>
                  <a:schemeClr val="tx1"/>
                </a:solidFill>
              </a:rPr>
              <a:t>who</a:t>
            </a:r>
            <a:r>
              <a:rPr lang="fr-FR" dirty="0">
                <a:solidFill>
                  <a:schemeClr val="tx1"/>
                </a:solidFill>
              </a:rPr>
              <a:t> are </a:t>
            </a:r>
            <a:r>
              <a:rPr lang="fr-FR" dirty="0" err="1">
                <a:solidFill>
                  <a:schemeClr val="tx1"/>
                </a:solidFill>
              </a:rPr>
              <a:t>late</a:t>
            </a:r>
            <a:r>
              <a:rPr lang="fr-FR" dirty="0">
                <a:solidFill>
                  <a:schemeClr val="tx1"/>
                </a:solidFill>
              </a:rPr>
              <a:t> </a:t>
            </a:r>
            <a:r>
              <a:rPr lang="fr-FR" dirty="0" err="1">
                <a:solidFill>
                  <a:schemeClr val="tx1"/>
                </a:solidFill>
              </a:rPr>
              <a:t>will</a:t>
            </a:r>
            <a:r>
              <a:rPr lang="fr-FR" dirty="0">
                <a:solidFill>
                  <a:schemeClr val="tx1"/>
                </a:solidFill>
              </a:rPr>
              <a:t> not </a:t>
            </a:r>
            <a:r>
              <a:rPr lang="fr-FR" dirty="0" err="1">
                <a:solidFill>
                  <a:schemeClr val="tx1"/>
                </a:solidFill>
              </a:rPr>
              <a:t>be</a:t>
            </a:r>
            <a:r>
              <a:rPr lang="fr-FR" dirty="0">
                <a:solidFill>
                  <a:schemeClr val="tx1"/>
                </a:solidFill>
              </a:rPr>
              <a:t> </a:t>
            </a:r>
            <a:r>
              <a:rPr lang="fr-FR" dirty="0" err="1">
                <a:solidFill>
                  <a:schemeClr val="tx1"/>
                </a:solidFill>
              </a:rPr>
              <a:t>accepted</a:t>
            </a:r>
            <a:r>
              <a:rPr lang="fr-FR" dirty="0">
                <a:solidFill>
                  <a:schemeClr val="tx1"/>
                </a:solidFill>
              </a:rPr>
              <a:t> in class</a:t>
            </a:r>
          </a:p>
          <a:p>
            <a:pPr marL="0" indent="0">
              <a:lnSpc>
                <a:spcPct val="120000"/>
              </a:lnSpc>
              <a:buNone/>
            </a:pPr>
            <a:endParaRPr lang="fr-FR" dirty="0"/>
          </a:p>
          <a:p>
            <a:pPr marL="0" indent="0">
              <a:lnSpc>
                <a:spcPct val="120000"/>
              </a:lnSpc>
              <a:buNone/>
            </a:pPr>
            <a:endParaRPr lang="fr-FR" dirty="0"/>
          </a:p>
          <a:p>
            <a:pPr>
              <a:lnSpc>
                <a:spcPct val="120000"/>
              </a:lnSpc>
              <a:buFont typeface="Wingdings" panose="05000000000000000000" pitchFamily="2" charset="2"/>
              <a:buChar char="Ø"/>
            </a:pPr>
            <a:r>
              <a:rPr lang="fr-FR" dirty="0"/>
              <a:t> Use of </a:t>
            </a:r>
            <a:r>
              <a:rPr lang="fr-FR" dirty="0" err="1"/>
              <a:t>telephones</a:t>
            </a:r>
            <a:r>
              <a:rPr lang="fr-FR" dirty="0"/>
              <a:t> </a:t>
            </a:r>
            <a:r>
              <a:rPr lang="fr-FR" dirty="0" err="1"/>
              <a:t>is</a:t>
            </a:r>
            <a:r>
              <a:rPr lang="fr-FR" dirty="0"/>
              <a:t> </a:t>
            </a:r>
            <a:r>
              <a:rPr lang="fr-FR" dirty="0" err="1"/>
              <a:t>strictly</a:t>
            </a:r>
            <a:r>
              <a:rPr lang="fr-FR" dirty="0"/>
              <a:t> </a:t>
            </a:r>
            <a:r>
              <a:rPr lang="fr-FR" dirty="0" err="1"/>
              <a:t>forbidden</a:t>
            </a:r>
            <a:r>
              <a:rPr lang="fr-FR" dirty="0"/>
              <a:t> </a:t>
            </a:r>
          </a:p>
          <a:p>
            <a:pPr>
              <a:lnSpc>
                <a:spcPct val="120000"/>
              </a:lnSpc>
              <a:buFont typeface="Arial" panose="020B0604020202020204" pitchFamily="34" charset="0"/>
              <a:buChar char="•"/>
            </a:pPr>
            <a:r>
              <a:rPr lang="fr-FR" dirty="0">
                <a:solidFill>
                  <a:schemeClr val="tx1"/>
                </a:solidFill>
              </a:rPr>
              <a:t>No use of </a:t>
            </a:r>
            <a:r>
              <a:rPr lang="fr-FR" dirty="0" err="1">
                <a:solidFill>
                  <a:schemeClr val="tx1"/>
                </a:solidFill>
              </a:rPr>
              <a:t>telephones</a:t>
            </a:r>
            <a:r>
              <a:rPr lang="fr-FR" dirty="0">
                <a:solidFill>
                  <a:schemeClr val="tx1"/>
                </a:solidFill>
              </a:rPr>
              <a:t> </a:t>
            </a:r>
            <a:r>
              <a:rPr lang="fr-FR" dirty="0" err="1">
                <a:solidFill>
                  <a:schemeClr val="tx1"/>
                </a:solidFill>
              </a:rPr>
              <a:t>during</a:t>
            </a:r>
            <a:r>
              <a:rPr lang="fr-FR" dirty="0">
                <a:solidFill>
                  <a:schemeClr val="tx1"/>
                </a:solidFill>
              </a:rPr>
              <a:t> the course </a:t>
            </a:r>
            <a:r>
              <a:rPr lang="fr-FR" dirty="0" err="1">
                <a:solidFill>
                  <a:schemeClr val="tx1"/>
                </a:solidFill>
              </a:rPr>
              <a:t>whatever</a:t>
            </a:r>
            <a:r>
              <a:rPr lang="fr-FR" dirty="0">
                <a:solidFill>
                  <a:schemeClr val="tx1"/>
                </a:solidFill>
              </a:rPr>
              <a:t> the </a:t>
            </a:r>
            <a:r>
              <a:rPr lang="fr-FR" dirty="0" err="1">
                <a:solidFill>
                  <a:schemeClr val="tx1"/>
                </a:solidFill>
              </a:rPr>
              <a:t>reason</a:t>
            </a:r>
            <a:r>
              <a:rPr lang="fr-FR" dirty="0">
                <a:solidFill>
                  <a:schemeClr val="tx1"/>
                </a:solidFill>
              </a:rPr>
              <a:t> </a:t>
            </a:r>
          </a:p>
          <a:p>
            <a:pPr marL="0" indent="0">
              <a:lnSpc>
                <a:spcPct val="120000"/>
              </a:lnSpc>
              <a:buNone/>
            </a:pPr>
            <a:r>
              <a:rPr lang="fr-FR" dirty="0" err="1">
                <a:solidFill>
                  <a:schemeClr val="tx1"/>
                </a:solidFill>
              </a:rPr>
              <a:t>given</a:t>
            </a:r>
            <a:r>
              <a:rPr lang="fr-FR" dirty="0">
                <a:solidFill>
                  <a:schemeClr val="tx1"/>
                </a:solidFill>
              </a:rPr>
              <a:t> by the </a:t>
            </a:r>
            <a:r>
              <a:rPr lang="fr-FR" dirty="0" err="1">
                <a:solidFill>
                  <a:schemeClr val="tx1"/>
                </a:solidFill>
              </a:rPr>
              <a:t>student</a:t>
            </a:r>
            <a:endParaRPr lang="fr-FR" dirty="0"/>
          </a:p>
          <a:p>
            <a:pPr marL="0" indent="0">
              <a:lnSpc>
                <a:spcPct val="120000"/>
              </a:lnSpc>
              <a:buNone/>
            </a:pPr>
            <a:endParaRPr lang="fr-FR" dirty="0"/>
          </a:p>
          <a:p>
            <a:pPr marL="0" indent="0">
              <a:lnSpc>
                <a:spcPct val="120000"/>
              </a:lnSpc>
              <a:buNone/>
            </a:pPr>
            <a:endParaRPr lang="fr-FR" dirty="0"/>
          </a:p>
          <a:p>
            <a:pPr>
              <a:lnSpc>
                <a:spcPct val="120000"/>
              </a:lnSpc>
              <a:buFont typeface="Wingdings" panose="05000000000000000000" pitchFamily="2" charset="2"/>
              <a:buChar char="Ø"/>
            </a:pPr>
            <a:r>
              <a:rPr lang="fr-FR" dirty="0"/>
              <a:t> Use of computers </a:t>
            </a:r>
            <a:r>
              <a:rPr lang="fr-FR" dirty="0" err="1"/>
              <a:t>is</a:t>
            </a:r>
            <a:r>
              <a:rPr lang="fr-FR" dirty="0"/>
              <a:t> not </a:t>
            </a:r>
            <a:r>
              <a:rPr lang="fr-FR" dirty="0" err="1"/>
              <a:t>allowed</a:t>
            </a:r>
            <a:r>
              <a:rPr lang="fr-FR" dirty="0"/>
              <a:t> </a:t>
            </a:r>
            <a:r>
              <a:rPr lang="fr-FR" dirty="0" err="1">
                <a:solidFill>
                  <a:schemeClr val="tx1"/>
                </a:solidFill>
              </a:rPr>
              <a:t>during</a:t>
            </a:r>
            <a:r>
              <a:rPr lang="fr-FR" dirty="0">
                <a:solidFill>
                  <a:schemeClr val="tx1"/>
                </a:solidFill>
              </a:rPr>
              <a:t> the course</a:t>
            </a:r>
          </a:p>
          <a:p>
            <a:pPr>
              <a:lnSpc>
                <a:spcPct val="120000"/>
              </a:lnSpc>
              <a:buFont typeface="Arial" panose="020B0604020202020204" pitchFamily="34" charset="0"/>
              <a:buChar char="•"/>
            </a:pPr>
            <a:r>
              <a:rPr lang="fr-FR" dirty="0" err="1">
                <a:solidFill>
                  <a:schemeClr val="tx1"/>
                </a:solidFill>
              </a:rPr>
              <a:t>Students</a:t>
            </a:r>
            <a:r>
              <a:rPr lang="fr-FR" dirty="0">
                <a:solidFill>
                  <a:schemeClr val="tx1"/>
                </a:solidFill>
              </a:rPr>
              <a:t> </a:t>
            </a:r>
            <a:r>
              <a:rPr lang="fr-FR" dirty="0" err="1">
                <a:solidFill>
                  <a:schemeClr val="tx1"/>
                </a:solidFill>
              </a:rPr>
              <a:t>should</a:t>
            </a:r>
            <a:r>
              <a:rPr lang="fr-FR" dirty="0">
                <a:solidFill>
                  <a:schemeClr val="tx1"/>
                </a:solidFill>
              </a:rPr>
              <a:t> have </a:t>
            </a:r>
            <a:r>
              <a:rPr lang="fr-FR" dirty="0" err="1">
                <a:solidFill>
                  <a:schemeClr val="tx1"/>
                </a:solidFill>
              </a:rPr>
              <a:t>paper</a:t>
            </a:r>
            <a:r>
              <a:rPr lang="fr-FR" dirty="0">
                <a:solidFill>
                  <a:schemeClr val="tx1"/>
                </a:solidFill>
              </a:rPr>
              <a:t> and </a:t>
            </a:r>
            <a:r>
              <a:rPr lang="fr-FR" dirty="0" err="1">
                <a:solidFill>
                  <a:schemeClr val="tx1"/>
                </a:solidFill>
              </a:rPr>
              <a:t>pens</a:t>
            </a:r>
            <a:r>
              <a:rPr lang="fr-FR" dirty="0">
                <a:solidFill>
                  <a:schemeClr val="tx1"/>
                </a:solidFill>
              </a:rPr>
              <a:t> to </a:t>
            </a:r>
            <a:r>
              <a:rPr lang="fr-FR" dirty="0" err="1">
                <a:solidFill>
                  <a:schemeClr val="tx1"/>
                </a:solidFill>
              </a:rPr>
              <a:t>take</a:t>
            </a:r>
            <a:r>
              <a:rPr lang="fr-FR" dirty="0">
                <a:solidFill>
                  <a:schemeClr val="tx1"/>
                </a:solidFill>
              </a:rPr>
              <a:t> </a:t>
            </a:r>
          </a:p>
          <a:p>
            <a:pPr marL="0" indent="0">
              <a:lnSpc>
                <a:spcPct val="120000"/>
              </a:lnSpc>
              <a:buNone/>
            </a:pPr>
            <a:r>
              <a:rPr lang="fr-FR" dirty="0">
                <a:solidFill>
                  <a:schemeClr val="tx1"/>
                </a:solidFill>
              </a:rPr>
              <a:t>notes by hand</a:t>
            </a:r>
          </a:p>
          <a:p>
            <a:pPr>
              <a:buFont typeface="Arial" panose="020B0604020202020204" pitchFamily="34" charset="0"/>
              <a:buChar char="•"/>
            </a:pPr>
            <a:endParaRPr lang="fr-FR" dirty="0">
              <a:solidFill>
                <a:schemeClr val="tx1"/>
              </a:solidFill>
            </a:endParaRPr>
          </a:p>
          <a:p>
            <a:pPr>
              <a:buFont typeface="Wingdings" panose="05000000000000000000" pitchFamily="2" charset="2"/>
              <a:buChar char="Ø"/>
            </a:pPr>
            <a:endParaRPr lang="fr-FR" dirty="0">
              <a:solidFill>
                <a:schemeClr val="tx1"/>
              </a:solidFill>
            </a:endParaRPr>
          </a:p>
          <a:p>
            <a:pPr marL="0" indent="0">
              <a:buNone/>
            </a:pPr>
            <a:endParaRPr lang="fr-FR" dirty="0">
              <a:solidFill>
                <a:schemeClr val="tx1"/>
              </a:solidFill>
            </a:endParaRPr>
          </a:p>
          <a:p>
            <a:pPr marL="0" indent="0">
              <a:buNone/>
            </a:pPr>
            <a:endParaRPr lang="fr-FR" dirty="0">
              <a:solidFill>
                <a:schemeClr val="tx1"/>
              </a:solidFill>
            </a:endParaRPr>
          </a:p>
          <a:p>
            <a:pPr>
              <a:buFont typeface="Arial" panose="020B0604020202020204" pitchFamily="34" charset="0"/>
              <a:buChar char="•"/>
            </a:pPr>
            <a:endParaRPr lang="fr-FR" dirty="0">
              <a:solidFill>
                <a:schemeClr val="tx1"/>
              </a:solidFill>
            </a:endParaRPr>
          </a:p>
        </p:txBody>
      </p:sp>
      <p:pic>
        <p:nvPicPr>
          <p:cNvPr id="4" name="Image 3">
            <a:extLst>
              <a:ext uri="{FF2B5EF4-FFF2-40B4-BE49-F238E27FC236}">
                <a16:creationId xmlns:a16="http://schemas.microsoft.com/office/drawing/2014/main" id="{16F4C732-10F3-494F-B4E8-D85BFB22CDDE}"/>
              </a:ext>
            </a:extLst>
          </p:cNvPr>
          <p:cNvPicPr>
            <a:picLocks noChangeAspect="1"/>
          </p:cNvPicPr>
          <p:nvPr/>
        </p:nvPicPr>
        <p:blipFill>
          <a:blip r:embed="rId2"/>
          <a:stretch>
            <a:fillRect/>
          </a:stretch>
        </p:blipFill>
        <p:spPr>
          <a:xfrm flipH="1">
            <a:off x="7102549" y="3635812"/>
            <a:ext cx="1382232" cy="1340482"/>
          </a:xfrm>
          <a:prstGeom prst="rect">
            <a:avLst/>
          </a:prstGeom>
        </p:spPr>
      </p:pic>
      <p:pic>
        <p:nvPicPr>
          <p:cNvPr id="5" name="Image 4">
            <a:extLst>
              <a:ext uri="{FF2B5EF4-FFF2-40B4-BE49-F238E27FC236}">
                <a16:creationId xmlns:a16="http://schemas.microsoft.com/office/drawing/2014/main" id="{AB6722D1-DD43-4523-B657-C1A47BE52983}"/>
              </a:ext>
            </a:extLst>
          </p:cNvPr>
          <p:cNvPicPr>
            <a:picLocks noChangeAspect="1"/>
          </p:cNvPicPr>
          <p:nvPr/>
        </p:nvPicPr>
        <p:blipFill>
          <a:blip r:embed="rId3"/>
          <a:stretch>
            <a:fillRect/>
          </a:stretch>
        </p:blipFill>
        <p:spPr>
          <a:xfrm>
            <a:off x="6724610" y="2142090"/>
            <a:ext cx="2072394" cy="1260843"/>
          </a:xfrm>
          <a:prstGeom prst="rect">
            <a:avLst/>
          </a:prstGeom>
        </p:spPr>
      </p:pic>
      <p:pic>
        <p:nvPicPr>
          <p:cNvPr id="6" name="Image 5">
            <a:extLst>
              <a:ext uri="{FF2B5EF4-FFF2-40B4-BE49-F238E27FC236}">
                <a16:creationId xmlns:a16="http://schemas.microsoft.com/office/drawing/2014/main" id="{32B1D1C0-5A5A-463C-9E07-A0E7283C46FF}"/>
              </a:ext>
            </a:extLst>
          </p:cNvPr>
          <p:cNvPicPr>
            <a:picLocks noChangeAspect="1"/>
          </p:cNvPicPr>
          <p:nvPr/>
        </p:nvPicPr>
        <p:blipFill>
          <a:blip r:embed="rId4"/>
          <a:stretch>
            <a:fillRect/>
          </a:stretch>
        </p:blipFill>
        <p:spPr>
          <a:xfrm>
            <a:off x="6226249" y="5041042"/>
            <a:ext cx="3202172" cy="1965333"/>
          </a:xfrm>
          <a:prstGeom prst="rect">
            <a:avLst/>
          </a:prstGeom>
        </p:spPr>
      </p:pic>
    </p:spTree>
    <p:extLst>
      <p:ext uri="{BB962C8B-B14F-4D97-AF65-F5344CB8AC3E}">
        <p14:creationId xmlns:p14="http://schemas.microsoft.com/office/powerpoint/2010/main" val="30961833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CADC6-ADFA-416B-8957-3B35F4A0F360}"/>
              </a:ext>
            </a:extLst>
          </p:cNvPr>
          <p:cNvSpPr>
            <a:spLocks noGrp="1"/>
          </p:cNvSpPr>
          <p:nvPr>
            <p:ph type="title"/>
          </p:nvPr>
        </p:nvSpPr>
        <p:spPr/>
        <p:txBody>
          <a:bodyPr>
            <a:normAutofit/>
          </a:bodyPr>
          <a:lstStyle/>
          <a:p>
            <a:r>
              <a:rPr lang="fr-FR" sz="2400" b="1" dirty="0"/>
              <a:t>Main sources </a:t>
            </a:r>
            <a:r>
              <a:rPr lang="fr-FR" sz="2400" dirty="0"/>
              <a:t>to </a:t>
            </a:r>
            <a:r>
              <a:rPr lang="fr-FR" sz="2400" dirty="0" err="1"/>
              <a:t>be</a:t>
            </a:r>
            <a:r>
              <a:rPr lang="fr-FR" sz="2400" dirty="0"/>
              <a:t> </a:t>
            </a:r>
            <a:r>
              <a:rPr lang="fr-FR" sz="2400" dirty="0" err="1"/>
              <a:t>used</a:t>
            </a:r>
            <a:r>
              <a:rPr lang="fr-FR" sz="2400" dirty="0"/>
              <a:t> by all </a:t>
            </a:r>
            <a:r>
              <a:rPr lang="fr-FR" sz="2400" dirty="0" err="1"/>
              <a:t>students</a:t>
            </a:r>
            <a:r>
              <a:rPr lang="fr-FR" sz="2400" dirty="0"/>
              <a:t> in </a:t>
            </a:r>
            <a:r>
              <a:rPr lang="fr-FR" sz="2400" dirty="0" err="1"/>
              <a:t>this</a:t>
            </a:r>
            <a:r>
              <a:rPr lang="fr-FR" sz="2400" dirty="0"/>
              <a:t> course </a:t>
            </a:r>
          </a:p>
        </p:txBody>
      </p:sp>
      <p:sp>
        <p:nvSpPr>
          <p:cNvPr id="3" name="Espace réservé du texte 2">
            <a:extLst>
              <a:ext uri="{FF2B5EF4-FFF2-40B4-BE49-F238E27FC236}">
                <a16:creationId xmlns:a16="http://schemas.microsoft.com/office/drawing/2014/main" id="{173412EC-97C9-4CBF-BC58-2DC39EFABFBA}"/>
              </a:ext>
            </a:extLst>
          </p:cNvPr>
          <p:cNvSpPr>
            <a:spLocks noGrp="1"/>
          </p:cNvSpPr>
          <p:nvPr>
            <p:ph type="body" idx="1"/>
          </p:nvPr>
        </p:nvSpPr>
        <p:spPr>
          <a:xfrm>
            <a:off x="290957" y="1444641"/>
            <a:ext cx="8591107" cy="4582337"/>
          </a:xfrm>
        </p:spPr>
        <p:txBody>
          <a:bodyPr>
            <a:normAutofit/>
          </a:bodyPr>
          <a:lstStyle/>
          <a:p>
            <a:pPr>
              <a:buFont typeface="Wingdings" panose="05000000000000000000" pitchFamily="2" charset="2"/>
              <a:buChar char="Ø"/>
            </a:pPr>
            <a:r>
              <a:rPr lang="en-US" sz="1600" dirty="0">
                <a:solidFill>
                  <a:schemeClr val="tx1"/>
                </a:solidFill>
              </a:rPr>
              <a:t>Hoerber T., Weber G., Cabras I. (2021) The Routledge Handbook for European Integrations, Routledge London </a:t>
            </a:r>
          </a:p>
          <a:p>
            <a:r>
              <a:rPr lang="en-US" sz="1600" dirty="0">
                <a:solidFill>
                  <a:srgbClr val="FF0000"/>
                </a:solidFill>
              </a:rPr>
              <a:t>E-book available in the ESSCA </a:t>
            </a:r>
            <a:r>
              <a:rPr lang="en-US" sz="1600" dirty="0" err="1">
                <a:solidFill>
                  <a:srgbClr val="FF0000"/>
                </a:solidFill>
              </a:rPr>
              <a:t>Médiathèque</a:t>
            </a:r>
            <a:r>
              <a:rPr lang="en-US" sz="1600" dirty="0">
                <a:solidFill>
                  <a:srgbClr val="FF0000"/>
                </a:solidFill>
              </a:rPr>
              <a:t> under: </a:t>
            </a:r>
          </a:p>
          <a:p>
            <a:pPr marL="0" indent="0">
              <a:buNone/>
            </a:pPr>
            <a:r>
              <a:rPr lang="en-US" b="1" dirty="0">
                <a:solidFill>
                  <a:schemeClr val="tx1"/>
                </a:solidFill>
                <a:hlinkClick r:id="rId2">
                  <a:extLst>
                    <a:ext uri="{A12FA001-AC4F-418D-AE19-62706E023703}">
                      <ahyp:hlinkClr xmlns:ahyp="http://schemas.microsoft.com/office/drawing/2018/hyperlinkcolor" val="tx"/>
                    </a:ext>
                  </a:extLst>
                </a:hlinkClick>
              </a:rPr>
              <a:t>The Routledge Handbook of European Integrations</a:t>
            </a:r>
            <a:r>
              <a:rPr lang="en-US" dirty="0">
                <a:solidFill>
                  <a:schemeClr val="tx1"/>
                </a:solidFill>
              </a:rPr>
              <a:t> / Thomas HOERBER</a:t>
            </a:r>
            <a:endParaRPr lang="fr-FR" dirty="0">
              <a:solidFill>
                <a:schemeClr val="tx1"/>
              </a:solidFill>
            </a:endParaRPr>
          </a:p>
          <a:p>
            <a:pPr marL="0" indent="0">
              <a:buNone/>
            </a:pPr>
            <a:r>
              <a:rPr lang="fr-FR" dirty="0">
                <a:solidFill>
                  <a:schemeClr val="tx1"/>
                </a:solidFill>
              </a:rPr>
              <a:t>Catégorie de document : EBOOK Publication : </a:t>
            </a:r>
            <a:r>
              <a:rPr lang="fr-FR" dirty="0">
                <a:solidFill>
                  <a:schemeClr val="tx1"/>
                </a:solidFill>
                <a:hlinkClick r:id="rId3">
                  <a:extLst>
                    <a:ext uri="{A12FA001-AC4F-418D-AE19-62706E023703}">
                      <ahyp:hlinkClr xmlns:ahyp="http://schemas.microsoft.com/office/drawing/2018/hyperlinkcolor" val="tx"/>
                    </a:ext>
                  </a:extLst>
                </a:hlinkClick>
              </a:rPr>
              <a:t>Routledge</a:t>
            </a:r>
            <a:r>
              <a:rPr lang="fr-FR" dirty="0">
                <a:solidFill>
                  <a:schemeClr val="tx1"/>
                </a:solidFill>
              </a:rPr>
              <a:t>, 2021</a:t>
            </a:r>
          </a:p>
          <a:p>
            <a:pPr marL="0" indent="0">
              <a:buNone/>
            </a:pPr>
            <a:r>
              <a:rPr lang="fr-FR" dirty="0">
                <a:solidFill>
                  <a:schemeClr val="tx1"/>
                </a:solidFill>
              </a:rPr>
              <a:t>Ressource en ligne : </a:t>
            </a:r>
            <a:r>
              <a:rPr lang="fr-FR" dirty="0">
                <a:solidFill>
                  <a:schemeClr val="tx1"/>
                </a:solidFill>
                <a:hlinkClick r:id="rId4">
                  <a:extLst>
                    <a:ext uri="{A12FA001-AC4F-418D-AE19-62706E023703}">
                      <ahyp:hlinkClr xmlns:ahyp="http://schemas.microsoft.com/office/drawing/2018/hyperlinkcolor" val="tx"/>
                    </a:ext>
                  </a:extLst>
                </a:hlinkClick>
              </a:rPr>
              <a:t>Cliquer ici</a:t>
            </a:r>
            <a:endParaRPr lang="fr-FR" dirty="0">
              <a:solidFill>
                <a:schemeClr val="tx1"/>
              </a:solidFill>
            </a:endParaRPr>
          </a:p>
          <a:p>
            <a:pPr>
              <a:buFont typeface="Wingdings" panose="05000000000000000000" pitchFamily="2" charset="2"/>
              <a:buChar char="Ø"/>
            </a:pPr>
            <a:endParaRPr lang="fr-FR" sz="1700" dirty="0">
              <a:solidFill>
                <a:srgbClr val="C00000"/>
              </a:solidFill>
            </a:endParaRPr>
          </a:p>
        </p:txBody>
      </p:sp>
      <p:pic>
        <p:nvPicPr>
          <p:cNvPr id="7" name="Image 6">
            <a:extLst>
              <a:ext uri="{FF2B5EF4-FFF2-40B4-BE49-F238E27FC236}">
                <a16:creationId xmlns:a16="http://schemas.microsoft.com/office/drawing/2014/main" id="{6AA4FC5C-6535-4788-A994-A734BB12A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904972"/>
            <a:ext cx="2513290" cy="3574458"/>
          </a:xfrm>
          <a:prstGeom prst="rect">
            <a:avLst/>
          </a:prstGeom>
        </p:spPr>
      </p:pic>
    </p:spTree>
    <p:extLst>
      <p:ext uri="{BB962C8B-B14F-4D97-AF65-F5344CB8AC3E}">
        <p14:creationId xmlns:p14="http://schemas.microsoft.com/office/powerpoint/2010/main" val="2916973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56EA7-590F-451E-8511-173F22B4E3CF}"/>
              </a:ext>
            </a:extLst>
          </p:cNvPr>
          <p:cNvSpPr>
            <a:spLocks noGrp="1"/>
          </p:cNvSpPr>
          <p:nvPr>
            <p:ph type="title"/>
          </p:nvPr>
        </p:nvSpPr>
        <p:spPr>
          <a:xfrm>
            <a:off x="1187450" y="233363"/>
            <a:ext cx="7694614" cy="617537"/>
          </a:xfrm>
        </p:spPr>
        <p:txBody>
          <a:bodyPr/>
          <a:lstStyle/>
          <a:p>
            <a:r>
              <a:rPr lang="fr-FR" dirty="0"/>
              <a:t>Homework</a:t>
            </a:r>
          </a:p>
        </p:txBody>
      </p:sp>
      <p:sp>
        <p:nvSpPr>
          <p:cNvPr id="3" name="Espace réservé du texte 2">
            <a:extLst>
              <a:ext uri="{FF2B5EF4-FFF2-40B4-BE49-F238E27FC236}">
                <a16:creationId xmlns:a16="http://schemas.microsoft.com/office/drawing/2014/main" id="{2266BB27-0010-4F38-9FB7-8E5EAFB6FAFF}"/>
              </a:ext>
            </a:extLst>
          </p:cNvPr>
          <p:cNvSpPr>
            <a:spLocks noGrp="1"/>
          </p:cNvSpPr>
          <p:nvPr>
            <p:ph type="body" idx="1"/>
          </p:nvPr>
        </p:nvSpPr>
        <p:spPr>
          <a:xfrm>
            <a:off x="765110" y="1384300"/>
            <a:ext cx="8116954" cy="4622800"/>
          </a:xfrm>
        </p:spPr>
        <p:txBody>
          <a:bodyPr>
            <a:normAutofit lnSpcReduction="10000"/>
          </a:bodyPr>
          <a:lstStyle/>
          <a:p>
            <a:pPr marL="0" indent="0">
              <a:buNone/>
            </a:pPr>
            <a:endParaRPr lang="fr-FR" sz="1600" dirty="0">
              <a:solidFill>
                <a:schemeClr val="tx1"/>
              </a:solidFill>
            </a:endParaRPr>
          </a:p>
          <a:p>
            <a:pPr marL="0" indent="0">
              <a:buNone/>
            </a:pPr>
            <a:endParaRPr lang="fr-FR" sz="1600" dirty="0">
              <a:solidFill>
                <a:schemeClr val="tx1"/>
              </a:solidFill>
            </a:endParaRPr>
          </a:p>
          <a:p>
            <a:pPr>
              <a:lnSpc>
                <a:spcPct val="150000"/>
              </a:lnSpc>
              <a:buFont typeface="Wingdings" panose="05000000000000000000" pitchFamily="2" charset="2"/>
              <a:buChar char="Ø"/>
            </a:pPr>
            <a:r>
              <a:rPr lang="fr-FR" dirty="0" err="1">
                <a:solidFill>
                  <a:schemeClr val="tx1"/>
                </a:solidFill>
              </a:rPr>
              <a:t>Students</a:t>
            </a:r>
            <a:r>
              <a:rPr lang="fr-FR" dirty="0">
                <a:solidFill>
                  <a:schemeClr val="tx1"/>
                </a:solidFill>
              </a:rPr>
              <a:t> </a:t>
            </a:r>
            <a:r>
              <a:rPr lang="fr-FR" b="1" dirty="0">
                <a:solidFill>
                  <a:schemeClr val="tx1"/>
                </a:solidFill>
              </a:rPr>
              <a:t>must </a:t>
            </a:r>
            <a:r>
              <a:rPr lang="fr-FR" b="1" dirty="0" err="1">
                <a:solidFill>
                  <a:schemeClr val="tx1"/>
                </a:solidFill>
              </a:rPr>
              <a:t>read</a:t>
            </a:r>
            <a:r>
              <a:rPr lang="fr-FR" b="1" dirty="0">
                <a:solidFill>
                  <a:schemeClr val="tx1"/>
                </a:solidFill>
              </a:rPr>
              <a:t> </a:t>
            </a:r>
            <a:r>
              <a:rPr lang="fr-FR" dirty="0">
                <a:solidFill>
                  <a:schemeClr val="tx1"/>
                </a:solidFill>
              </a:rPr>
              <a:t>the respective </a:t>
            </a:r>
            <a:r>
              <a:rPr lang="fr-FR" dirty="0" err="1">
                <a:solidFill>
                  <a:schemeClr val="tx1"/>
                </a:solidFill>
              </a:rPr>
              <a:t>chapter</a:t>
            </a:r>
            <a:r>
              <a:rPr lang="fr-FR" dirty="0">
                <a:solidFill>
                  <a:schemeClr val="tx1"/>
                </a:solidFill>
              </a:rPr>
              <a:t> for </a:t>
            </a:r>
            <a:r>
              <a:rPr lang="fr-FR" dirty="0" err="1">
                <a:solidFill>
                  <a:schemeClr val="tx1"/>
                </a:solidFill>
              </a:rPr>
              <a:t>each</a:t>
            </a:r>
            <a:r>
              <a:rPr lang="fr-FR" dirty="0">
                <a:solidFill>
                  <a:schemeClr val="tx1"/>
                </a:solidFill>
              </a:rPr>
              <a:t> session </a:t>
            </a:r>
            <a:r>
              <a:rPr lang="fr-FR" b="1" dirty="0" err="1">
                <a:solidFill>
                  <a:schemeClr val="tx1"/>
                </a:solidFill>
              </a:rPr>
              <a:t>before</a:t>
            </a:r>
            <a:r>
              <a:rPr lang="fr-FR" b="1" dirty="0">
                <a:solidFill>
                  <a:schemeClr val="tx1"/>
                </a:solidFill>
              </a:rPr>
              <a:t> class.</a:t>
            </a:r>
          </a:p>
          <a:p>
            <a:pPr marL="0" indent="0">
              <a:lnSpc>
                <a:spcPct val="150000"/>
              </a:lnSpc>
              <a:buNone/>
            </a:pPr>
            <a:endParaRPr lang="fr-FR" dirty="0">
              <a:solidFill>
                <a:schemeClr val="tx1"/>
              </a:solidFill>
            </a:endParaRPr>
          </a:p>
          <a:p>
            <a:pPr>
              <a:lnSpc>
                <a:spcPct val="150000"/>
              </a:lnSpc>
              <a:buFont typeface="Wingdings" panose="05000000000000000000" pitchFamily="2" charset="2"/>
              <a:buChar char="Ø"/>
            </a:pPr>
            <a:r>
              <a:rPr lang="fr-FR" dirty="0">
                <a:solidFill>
                  <a:schemeClr val="tx1"/>
                </a:solidFill>
              </a:rPr>
              <a:t> </a:t>
            </a:r>
            <a:r>
              <a:rPr lang="en-GB" dirty="0">
                <a:solidFill>
                  <a:schemeClr val="tx1"/>
                </a:solidFill>
              </a:rPr>
              <a:t>Prepare a </a:t>
            </a:r>
            <a:r>
              <a:rPr lang="en-GB" b="1" dirty="0">
                <a:solidFill>
                  <a:schemeClr val="tx1"/>
                </a:solidFill>
              </a:rPr>
              <a:t>table of contents </a:t>
            </a:r>
            <a:r>
              <a:rPr lang="en-GB" dirty="0">
                <a:solidFill>
                  <a:schemeClr val="tx1"/>
                </a:solidFill>
              </a:rPr>
              <a:t>on one of the subsections of the chapter for possible interrogation in class.</a:t>
            </a:r>
            <a:endParaRPr lang="fr-FR" dirty="0">
              <a:solidFill>
                <a:schemeClr val="tx1"/>
              </a:solidFill>
            </a:endParaRPr>
          </a:p>
          <a:p>
            <a:pPr>
              <a:lnSpc>
                <a:spcPct val="150000"/>
              </a:lnSpc>
              <a:buFont typeface="Wingdings" panose="05000000000000000000" pitchFamily="2" charset="2"/>
              <a:buChar char="Ø"/>
            </a:pPr>
            <a:endParaRPr lang="fr-FR" dirty="0">
              <a:solidFill>
                <a:schemeClr val="tx1"/>
              </a:solidFill>
            </a:endParaRPr>
          </a:p>
          <a:p>
            <a:pPr>
              <a:lnSpc>
                <a:spcPct val="150000"/>
              </a:lnSpc>
              <a:buFont typeface="Wingdings" panose="05000000000000000000" pitchFamily="2" charset="2"/>
              <a:buChar char="Ø"/>
            </a:pPr>
            <a:r>
              <a:rPr lang="en-GB" sz="2000" b="0" i="0" dirty="0">
                <a:solidFill>
                  <a:srgbClr val="000000"/>
                </a:solidFill>
                <a:effectLst/>
                <a:latin typeface="Calibri" panose="020F0502020204030204" pitchFamily="34" charset="0"/>
              </a:rPr>
              <a:t>Prepare </a:t>
            </a:r>
            <a:r>
              <a:rPr lang="en-GB" sz="2000" b="1" i="0" dirty="0">
                <a:solidFill>
                  <a:srgbClr val="000000"/>
                </a:solidFill>
                <a:effectLst/>
                <a:latin typeface="Calibri" panose="020F0502020204030204" pitchFamily="34" charset="0"/>
              </a:rPr>
              <a:t>questions</a:t>
            </a:r>
            <a:r>
              <a:rPr lang="en-GB" sz="2000" b="0" i="0" dirty="0">
                <a:solidFill>
                  <a:srgbClr val="000000"/>
                </a:solidFill>
                <a:effectLst/>
                <a:latin typeface="Calibri" panose="020F0502020204030204" pitchFamily="34" charset="0"/>
              </a:rPr>
              <a:t> for class </a:t>
            </a:r>
            <a:endParaRPr lang="fr-FR" b="0" i="0" dirty="0">
              <a:solidFill>
                <a:schemeClr val="tx1"/>
              </a:solidFill>
              <a:effectLst/>
              <a:latin typeface="Calibri" panose="020F0502020204030204" pitchFamily="34" charset="0"/>
            </a:endParaRPr>
          </a:p>
          <a:p>
            <a:pPr>
              <a:lnSpc>
                <a:spcPct val="150000"/>
              </a:lnSpc>
              <a:buFont typeface="Wingdings" panose="05000000000000000000" pitchFamily="2" charset="2"/>
              <a:buChar char="Ø"/>
            </a:pPr>
            <a:endParaRPr lang="fr-FR" dirty="0">
              <a:solidFill>
                <a:schemeClr val="tx1"/>
              </a:solidFill>
            </a:endParaRPr>
          </a:p>
          <a:p>
            <a:pPr>
              <a:lnSpc>
                <a:spcPct val="150000"/>
              </a:lnSpc>
              <a:buFont typeface="Wingdings" panose="05000000000000000000" pitchFamily="2" charset="2"/>
              <a:buChar char="Ø"/>
            </a:pPr>
            <a:r>
              <a:rPr lang="fr-FR" dirty="0">
                <a:solidFill>
                  <a:schemeClr val="tx1"/>
                </a:solidFill>
              </a:rPr>
              <a:t>For Session 2 </a:t>
            </a:r>
            <a:r>
              <a:rPr lang="fr-FR" b="1" dirty="0" err="1">
                <a:solidFill>
                  <a:schemeClr val="tx1"/>
                </a:solidFill>
              </a:rPr>
              <a:t>read</a:t>
            </a:r>
            <a:r>
              <a:rPr lang="fr-FR" dirty="0">
                <a:solidFill>
                  <a:schemeClr val="tx1"/>
                </a:solidFill>
              </a:rPr>
              <a:t> ‘The United States of Europe and new horizons for European </a:t>
            </a:r>
            <a:r>
              <a:rPr lang="fr-FR" dirty="0" err="1">
                <a:solidFill>
                  <a:schemeClr val="tx1"/>
                </a:solidFill>
              </a:rPr>
              <a:t>integration</a:t>
            </a:r>
            <a:r>
              <a:rPr lang="fr-FR" dirty="0">
                <a:solidFill>
                  <a:schemeClr val="tx1"/>
                </a:solidFill>
              </a:rPr>
              <a:t>’, in: </a:t>
            </a:r>
            <a:r>
              <a:rPr lang="en-US" dirty="0"/>
              <a:t>Hoerber T., Weber G., Cabras I. (2021) The Routledge Handbook for European Integrations, Routledge London, pp. 1-10</a:t>
            </a:r>
          </a:p>
          <a:p>
            <a:pPr marL="0" indent="0">
              <a:buNone/>
            </a:pPr>
            <a:endParaRPr lang="fr-FR" sz="1600" dirty="0">
              <a:solidFill>
                <a:schemeClr val="tx1"/>
              </a:solidFill>
            </a:endParaRPr>
          </a:p>
          <a:p>
            <a:pPr>
              <a:buFont typeface="Wingdings" panose="05000000000000000000" pitchFamily="2" charset="2"/>
              <a:buChar char="Ø"/>
            </a:pPr>
            <a:endParaRPr lang="fr-FR" sz="1600" dirty="0">
              <a:solidFill>
                <a:schemeClr val="tx1"/>
              </a:solidFill>
            </a:endParaRPr>
          </a:p>
          <a:p>
            <a:pPr marL="0" indent="0">
              <a:lnSpc>
                <a:spcPct val="120000"/>
              </a:lnSpc>
              <a:buNone/>
            </a:pPr>
            <a:endParaRPr lang="fr-FR" sz="1600" dirty="0">
              <a:solidFill>
                <a:schemeClr val="tx1"/>
              </a:solidFill>
            </a:endParaRPr>
          </a:p>
          <a:p>
            <a:pPr marL="0" indent="0">
              <a:buNone/>
            </a:pPr>
            <a:endParaRPr lang="fr-FR" sz="1600" dirty="0">
              <a:solidFill>
                <a:schemeClr val="tx1"/>
              </a:solidFill>
            </a:endParaRPr>
          </a:p>
          <a:p>
            <a:pPr>
              <a:buFont typeface="Wingdings" panose="05000000000000000000" pitchFamily="2" charset="2"/>
              <a:buChar char="Ø"/>
            </a:pPr>
            <a:endParaRPr lang="fr-FR" sz="1600" dirty="0">
              <a:solidFill>
                <a:schemeClr val="tx1"/>
              </a:solidFill>
            </a:endParaRPr>
          </a:p>
          <a:p>
            <a:pPr>
              <a:buFont typeface="Wingdings" panose="05000000000000000000" pitchFamily="2" charset="2"/>
              <a:buChar char="Ø"/>
            </a:pPr>
            <a:endParaRPr lang="fr-FR" dirty="0"/>
          </a:p>
        </p:txBody>
      </p:sp>
      <p:pic>
        <p:nvPicPr>
          <p:cNvPr id="4" name="Image 3">
            <a:extLst>
              <a:ext uri="{FF2B5EF4-FFF2-40B4-BE49-F238E27FC236}">
                <a16:creationId xmlns:a16="http://schemas.microsoft.com/office/drawing/2014/main" id="{D14D00EC-6F2C-4A60-99BF-0349D733E4A9}"/>
              </a:ext>
            </a:extLst>
          </p:cNvPr>
          <p:cNvPicPr>
            <a:picLocks noChangeAspect="1"/>
          </p:cNvPicPr>
          <p:nvPr/>
        </p:nvPicPr>
        <p:blipFill>
          <a:blip r:embed="rId2"/>
          <a:stretch>
            <a:fillRect/>
          </a:stretch>
        </p:blipFill>
        <p:spPr>
          <a:xfrm>
            <a:off x="7315200" y="128764"/>
            <a:ext cx="1589586" cy="1052365"/>
          </a:xfrm>
          <a:prstGeom prst="rect">
            <a:avLst/>
          </a:prstGeom>
        </p:spPr>
      </p:pic>
    </p:spTree>
    <p:extLst>
      <p:ext uri="{BB962C8B-B14F-4D97-AF65-F5344CB8AC3E}">
        <p14:creationId xmlns:p14="http://schemas.microsoft.com/office/powerpoint/2010/main" val="13404160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88B90A-DC39-4C5F-85D5-9719CEBC5699}"/>
              </a:ext>
            </a:extLst>
          </p:cNvPr>
          <p:cNvSpPr>
            <a:spLocks noGrp="1"/>
          </p:cNvSpPr>
          <p:nvPr>
            <p:ph type="title"/>
          </p:nvPr>
        </p:nvSpPr>
        <p:spPr/>
        <p:txBody>
          <a:bodyPr/>
          <a:lstStyle/>
          <a:p>
            <a:r>
              <a:rPr lang="fr-FR" dirty="0"/>
              <a:t>The Schuman </a:t>
            </a:r>
            <a:r>
              <a:rPr lang="fr-FR" dirty="0" err="1"/>
              <a:t>Declaration</a:t>
            </a:r>
            <a:r>
              <a:rPr lang="fr-FR" dirty="0"/>
              <a:t> 9 May, 1950</a:t>
            </a:r>
          </a:p>
        </p:txBody>
      </p:sp>
      <p:sp>
        <p:nvSpPr>
          <p:cNvPr id="3" name="Espace réservé du texte 2">
            <a:extLst>
              <a:ext uri="{FF2B5EF4-FFF2-40B4-BE49-F238E27FC236}">
                <a16:creationId xmlns:a16="http://schemas.microsoft.com/office/drawing/2014/main" id="{14955A2A-7866-4D19-864E-C9598F5A4826}"/>
              </a:ext>
            </a:extLst>
          </p:cNvPr>
          <p:cNvSpPr>
            <a:spLocks noGrp="1"/>
          </p:cNvSpPr>
          <p:nvPr>
            <p:ph type="body" idx="1"/>
          </p:nvPr>
        </p:nvSpPr>
        <p:spPr/>
        <p:txBody>
          <a:bodyPr/>
          <a:lstStyle/>
          <a:p>
            <a:pPr>
              <a:lnSpc>
                <a:spcPct val="150000"/>
              </a:lnSpc>
              <a:buFont typeface="Wingdings" panose="05000000000000000000" pitchFamily="2" charset="2"/>
              <a:buChar char="Ø"/>
            </a:pPr>
            <a:endParaRPr lang="fr-FR" sz="2400" b="1">
              <a:solidFill>
                <a:schemeClr val="tx1"/>
              </a:solidFill>
            </a:endParaRPr>
          </a:p>
          <a:p>
            <a:pPr>
              <a:lnSpc>
                <a:spcPct val="150000"/>
              </a:lnSpc>
              <a:buFont typeface="Wingdings" panose="05000000000000000000" pitchFamily="2" charset="2"/>
              <a:buChar char="Ø"/>
            </a:pPr>
            <a:r>
              <a:rPr lang="fr-FR" sz="2400" b="1">
                <a:solidFill>
                  <a:schemeClr val="tx1"/>
                </a:solidFill>
              </a:rPr>
              <a:t>Read</a:t>
            </a:r>
            <a:r>
              <a:rPr lang="fr-FR" sz="2400">
                <a:solidFill>
                  <a:schemeClr val="tx1"/>
                </a:solidFill>
              </a:rPr>
              <a:t> </a:t>
            </a:r>
            <a:r>
              <a:rPr lang="fr-FR" sz="2400" dirty="0">
                <a:solidFill>
                  <a:schemeClr val="tx1"/>
                </a:solidFill>
              </a:rPr>
              <a:t>the Schuman </a:t>
            </a:r>
            <a:r>
              <a:rPr lang="fr-FR" sz="2400" dirty="0" err="1">
                <a:solidFill>
                  <a:schemeClr val="tx1"/>
                </a:solidFill>
              </a:rPr>
              <a:t>Declaration</a:t>
            </a:r>
            <a:r>
              <a:rPr lang="fr-FR" sz="2400" dirty="0">
                <a:solidFill>
                  <a:schemeClr val="tx1"/>
                </a:solidFill>
              </a:rPr>
              <a:t> in class (</a:t>
            </a:r>
            <a:r>
              <a:rPr lang="fr-FR" sz="2400" dirty="0" err="1">
                <a:solidFill>
                  <a:schemeClr val="tx1"/>
                </a:solidFill>
              </a:rPr>
              <a:t>available</a:t>
            </a:r>
            <a:r>
              <a:rPr lang="fr-FR" sz="2400" dirty="0">
                <a:solidFill>
                  <a:schemeClr val="tx1"/>
                </a:solidFill>
              </a:rPr>
              <a:t> on Moodle/General, last document in the </a:t>
            </a:r>
            <a:r>
              <a:rPr lang="fr-FR" sz="2400" dirty="0" err="1">
                <a:solidFill>
                  <a:schemeClr val="tx1"/>
                </a:solidFill>
              </a:rPr>
              <a:t>list</a:t>
            </a:r>
            <a:r>
              <a:rPr lang="fr-FR" sz="2400" dirty="0">
                <a:solidFill>
                  <a:schemeClr val="tx1"/>
                </a:solidFill>
              </a:rPr>
              <a:t>)</a:t>
            </a:r>
          </a:p>
          <a:p>
            <a:pPr marL="815975" lvl="2" indent="-161925">
              <a:lnSpc>
                <a:spcPct val="150000"/>
              </a:lnSpc>
              <a:buSzPct val="103000"/>
              <a:buFont typeface="Wingdings" panose="05000000000000000000" pitchFamily="2" charset="2"/>
              <a:buChar char="Ø"/>
            </a:pPr>
            <a:r>
              <a:rPr lang="fr-FR" sz="2400" dirty="0" err="1">
                <a:solidFill>
                  <a:schemeClr val="tx1"/>
                </a:solidFill>
              </a:rPr>
              <a:t>Think</a:t>
            </a:r>
            <a:r>
              <a:rPr lang="fr-FR" sz="2400" dirty="0">
                <a:solidFill>
                  <a:schemeClr val="tx1"/>
                </a:solidFill>
              </a:rPr>
              <a:t> about the </a:t>
            </a:r>
            <a:r>
              <a:rPr lang="fr-FR" sz="2400" dirty="0" err="1">
                <a:solidFill>
                  <a:schemeClr val="tx1"/>
                </a:solidFill>
              </a:rPr>
              <a:t>historical</a:t>
            </a:r>
            <a:r>
              <a:rPr lang="fr-FR" sz="2400" dirty="0">
                <a:solidFill>
                  <a:schemeClr val="tx1"/>
                </a:solidFill>
              </a:rPr>
              <a:t> background in 1950</a:t>
            </a:r>
          </a:p>
          <a:p>
            <a:pPr marL="815975" lvl="2" indent="-161925">
              <a:lnSpc>
                <a:spcPct val="150000"/>
              </a:lnSpc>
              <a:buSzPct val="103000"/>
              <a:buFont typeface="Wingdings" panose="05000000000000000000" pitchFamily="2" charset="2"/>
              <a:buChar char="Ø"/>
            </a:pPr>
            <a:r>
              <a:rPr lang="fr-FR" sz="2400" dirty="0" err="1">
                <a:solidFill>
                  <a:schemeClr val="tx1"/>
                </a:solidFill>
              </a:rPr>
              <a:t>Think</a:t>
            </a:r>
            <a:r>
              <a:rPr lang="fr-FR" sz="2400" dirty="0">
                <a:solidFill>
                  <a:schemeClr val="tx1"/>
                </a:solidFill>
              </a:rPr>
              <a:t> about the situation in France / Germany / Europe</a:t>
            </a:r>
          </a:p>
          <a:p>
            <a:pPr marL="815975" lvl="2" indent="-161925">
              <a:lnSpc>
                <a:spcPct val="150000"/>
              </a:lnSpc>
              <a:buSzPct val="103000"/>
              <a:buFont typeface="Wingdings" panose="05000000000000000000" pitchFamily="2" charset="2"/>
              <a:buChar char="Ø"/>
            </a:pPr>
            <a:r>
              <a:rPr lang="fr-FR" sz="2400" dirty="0" err="1">
                <a:solidFill>
                  <a:schemeClr val="tx1"/>
                </a:solidFill>
              </a:rPr>
              <a:t>Prepare</a:t>
            </a:r>
            <a:r>
              <a:rPr lang="fr-FR" sz="2400" dirty="0">
                <a:solidFill>
                  <a:schemeClr val="tx1"/>
                </a:solidFill>
              </a:rPr>
              <a:t> questions</a:t>
            </a:r>
          </a:p>
          <a:p>
            <a:pPr marL="349250" lvl="1" indent="0">
              <a:buNone/>
            </a:pPr>
            <a:r>
              <a:rPr lang="fr-FR" dirty="0">
                <a:solidFill>
                  <a:schemeClr val="tx1"/>
                </a:solidFill>
              </a:rPr>
              <a:t> </a:t>
            </a:r>
          </a:p>
        </p:txBody>
      </p:sp>
    </p:spTree>
    <p:extLst>
      <p:ext uri="{BB962C8B-B14F-4D97-AF65-F5344CB8AC3E}">
        <p14:creationId xmlns:p14="http://schemas.microsoft.com/office/powerpoint/2010/main" val="18463167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BBE15-BED5-42E1-A4AE-3B1B1625CDD0}"/>
              </a:ext>
            </a:extLst>
          </p:cNvPr>
          <p:cNvSpPr>
            <a:spLocks noGrp="1"/>
          </p:cNvSpPr>
          <p:nvPr>
            <p:ph type="title"/>
          </p:nvPr>
        </p:nvSpPr>
        <p:spPr/>
        <p:txBody>
          <a:bodyPr/>
          <a:lstStyle/>
          <a:p>
            <a:r>
              <a:rPr lang="fr-FR" dirty="0"/>
              <a:t>Questions on the Schuman </a:t>
            </a:r>
            <a:r>
              <a:rPr lang="fr-FR" dirty="0" err="1"/>
              <a:t>Declaration</a:t>
            </a:r>
            <a:endParaRPr lang="fr-FR" dirty="0"/>
          </a:p>
        </p:txBody>
      </p:sp>
      <p:sp>
        <p:nvSpPr>
          <p:cNvPr id="3" name="Espace réservé du texte 2">
            <a:extLst>
              <a:ext uri="{FF2B5EF4-FFF2-40B4-BE49-F238E27FC236}">
                <a16:creationId xmlns:a16="http://schemas.microsoft.com/office/drawing/2014/main" id="{84572723-FB59-40FF-B7D9-828706B17A1D}"/>
              </a:ext>
            </a:extLst>
          </p:cNvPr>
          <p:cNvSpPr>
            <a:spLocks noGrp="1"/>
          </p:cNvSpPr>
          <p:nvPr>
            <p:ph type="body" idx="1"/>
          </p:nvPr>
        </p:nvSpPr>
        <p:spPr/>
        <p:txBody>
          <a:bodyPr/>
          <a:lstStyle/>
          <a:p>
            <a:endParaRPr lang="fr-FR" sz="2800" dirty="0"/>
          </a:p>
          <a:p>
            <a:endParaRPr lang="fr-FR" sz="2800" dirty="0"/>
          </a:p>
          <a:p>
            <a:pPr marL="0" indent="0">
              <a:buNone/>
            </a:pPr>
            <a:endParaRPr lang="fr-FR" sz="2800" dirty="0"/>
          </a:p>
          <a:p>
            <a:r>
              <a:rPr lang="fr-FR" sz="2400" dirty="0" err="1"/>
              <a:t>What</a:t>
            </a:r>
            <a:r>
              <a:rPr lang="fr-FR" sz="2400" dirty="0"/>
              <a:t> </a:t>
            </a:r>
            <a:r>
              <a:rPr lang="fr-FR" sz="2400" dirty="0" err="1"/>
              <a:t>makes</a:t>
            </a:r>
            <a:r>
              <a:rPr lang="fr-FR" sz="2400" dirty="0"/>
              <a:t> up the </a:t>
            </a:r>
            <a:r>
              <a:rPr lang="fr-FR" sz="2400" dirty="0" err="1"/>
              <a:t>Foundation</a:t>
            </a:r>
            <a:r>
              <a:rPr lang="fr-FR" sz="2400" dirty="0"/>
              <a:t> </a:t>
            </a:r>
            <a:r>
              <a:rPr lang="fr-FR" sz="2400" dirty="0" err="1"/>
              <a:t>ideas</a:t>
            </a:r>
            <a:r>
              <a:rPr lang="fr-FR" sz="2400" dirty="0"/>
              <a:t> of Europe</a:t>
            </a:r>
          </a:p>
          <a:p>
            <a:endParaRPr lang="fr-FR" sz="2400" dirty="0"/>
          </a:p>
          <a:p>
            <a:r>
              <a:rPr lang="fr-FR" sz="2400" dirty="0" err="1"/>
              <a:t>Who</a:t>
            </a:r>
            <a:r>
              <a:rPr lang="fr-FR" sz="2400" dirty="0"/>
              <a:t> </a:t>
            </a:r>
            <a:r>
              <a:rPr lang="fr-FR" sz="2400" dirty="0" err="1"/>
              <a:t>is</a:t>
            </a:r>
            <a:r>
              <a:rPr lang="fr-FR" sz="2400" dirty="0"/>
              <a:t> at the Centre of Europe?</a:t>
            </a:r>
          </a:p>
          <a:p>
            <a:endParaRPr lang="fr-FR" sz="2400" dirty="0"/>
          </a:p>
          <a:p>
            <a:r>
              <a:rPr lang="fr-FR" sz="2400" dirty="0"/>
              <a:t>How </a:t>
            </a:r>
            <a:r>
              <a:rPr lang="fr-FR" sz="2400" dirty="0" err="1"/>
              <a:t>will</a:t>
            </a:r>
            <a:r>
              <a:rPr lang="fr-FR" sz="2400" dirty="0"/>
              <a:t> European </a:t>
            </a:r>
            <a:r>
              <a:rPr lang="fr-FR" sz="2400" dirty="0" err="1"/>
              <a:t>Integation</a:t>
            </a:r>
            <a:r>
              <a:rPr lang="fr-FR" sz="2400" dirty="0"/>
              <a:t> </a:t>
            </a:r>
            <a:r>
              <a:rPr lang="fr-FR" sz="2400" dirty="0" err="1"/>
              <a:t>work</a:t>
            </a:r>
            <a:r>
              <a:rPr lang="fr-FR" sz="2400" dirty="0"/>
              <a:t>?</a:t>
            </a:r>
          </a:p>
          <a:p>
            <a:pPr marL="0" indent="0">
              <a:buNone/>
            </a:pPr>
            <a:endParaRPr lang="fr-FR" dirty="0"/>
          </a:p>
        </p:txBody>
      </p:sp>
    </p:spTree>
    <p:extLst>
      <p:ext uri="{BB962C8B-B14F-4D97-AF65-F5344CB8AC3E}">
        <p14:creationId xmlns:p14="http://schemas.microsoft.com/office/powerpoint/2010/main" val="264335273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A6453A-161B-4377-9918-B4E4CF96B08E}"/>
              </a:ext>
            </a:extLst>
          </p:cNvPr>
          <p:cNvSpPr>
            <a:spLocks noGrp="1"/>
          </p:cNvSpPr>
          <p:nvPr>
            <p:ph type="title"/>
          </p:nvPr>
        </p:nvSpPr>
        <p:spPr/>
        <p:txBody>
          <a:bodyPr>
            <a:normAutofit fontScale="90000"/>
          </a:bodyPr>
          <a:lstStyle/>
          <a:p>
            <a:r>
              <a:rPr lang="fr-FR" dirty="0"/>
              <a:t>Conclusion on</a:t>
            </a:r>
            <a:br>
              <a:rPr lang="fr-FR" dirty="0"/>
            </a:br>
            <a:r>
              <a:rPr lang="fr-FR" dirty="0"/>
              <a:t>The Schuman </a:t>
            </a:r>
            <a:r>
              <a:rPr lang="fr-FR" dirty="0" err="1"/>
              <a:t>Declaration</a:t>
            </a:r>
            <a:r>
              <a:rPr lang="fr-FR" dirty="0"/>
              <a:t> 9 May, 1950</a:t>
            </a:r>
          </a:p>
        </p:txBody>
      </p:sp>
      <p:sp>
        <p:nvSpPr>
          <p:cNvPr id="3" name="Espace réservé du texte 2">
            <a:extLst>
              <a:ext uri="{FF2B5EF4-FFF2-40B4-BE49-F238E27FC236}">
                <a16:creationId xmlns:a16="http://schemas.microsoft.com/office/drawing/2014/main" id="{EE1D9026-85D0-4F43-B846-CD7C79EEC0E1}"/>
              </a:ext>
            </a:extLst>
          </p:cNvPr>
          <p:cNvSpPr>
            <a:spLocks noGrp="1"/>
          </p:cNvSpPr>
          <p:nvPr>
            <p:ph type="body" idx="1"/>
          </p:nvPr>
        </p:nvSpPr>
        <p:spPr/>
        <p:txBody>
          <a:bodyPr>
            <a:normAutofit fontScale="92500" lnSpcReduction="20000"/>
          </a:bodyPr>
          <a:lstStyle/>
          <a:p>
            <a:r>
              <a:rPr lang="fr-FR" sz="2400" dirty="0" err="1">
                <a:solidFill>
                  <a:schemeClr val="tx1"/>
                </a:solidFill>
              </a:rPr>
              <a:t>What</a:t>
            </a:r>
            <a:r>
              <a:rPr lang="fr-FR" sz="2400" dirty="0">
                <a:solidFill>
                  <a:schemeClr val="tx1"/>
                </a:solidFill>
              </a:rPr>
              <a:t> </a:t>
            </a:r>
            <a:r>
              <a:rPr lang="fr-FR" sz="2400" dirty="0" err="1">
                <a:solidFill>
                  <a:schemeClr val="tx1"/>
                </a:solidFill>
              </a:rPr>
              <a:t>makes</a:t>
            </a:r>
            <a:r>
              <a:rPr lang="fr-FR" sz="2400" dirty="0">
                <a:solidFill>
                  <a:schemeClr val="tx1"/>
                </a:solidFill>
              </a:rPr>
              <a:t> up the </a:t>
            </a:r>
            <a:r>
              <a:rPr lang="fr-FR" sz="2400" dirty="0" err="1">
                <a:solidFill>
                  <a:schemeClr val="tx1"/>
                </a:solidFill>
              </a:rPr>
              <a:t>Foundation</a:t>
            </a:r>
            <a:r>
              <a:rPr lang="fr-FR" sz="2400" dirty="0">
                <a:solidFill>
                  <a:schemeClr val="tx1"/>
                </a:solidFill>
              </a:rPr>
              <a:t> </a:t>
            </a:r>
            <a:r>
              <a:rPr lang="fr-FR" sz="2400" dirty="0" err="1">
                <a:solidFill>
                  <a:schemeClr val="tx1"/>
                </a:solidFill>
              </a:rPr>
              <a:t>ideas</a:t>
            </a:r>
            <a:r>
              <a:rPr lang="fr-FR" sz="2400" dirty="0">
                <a:solidFill>
                  <a:schemeClr val="tx1"/>
                </a:solidFill>
              </a:rPr>
              <a:t> of Europe</a:t>
            </a:r>
          </a:p>
          <a:p>
            <a:pPr lvl="1"/>
            <a:r>
              <a:rPr lang="fr-FR" sz="2400" dirty="0" err="1">
                <a:solidFill>
                  <a:schemeClr val="tx1"/>
                </a:solidFill>
              </a:rPr>
              <a:t>Peace</a:t>
            </a:r>
            <a:r>
              <a:rPr lang="fr-FR" sz="2400" dirty="0">
                <a:solidFill>
                  <a:schemeClr val="tx1"/>
                </a:solidFill>
              </a:rPr>
              <a:t> &amp; </a:t>
            </a:r>
            <a:r>
              <a:rPr lang="fr-FR" sz="2400" dirty="0" err="1">
                <a:solidFill>
                  <a:schemeClr val="tx1"/>
                </a:solidFill>
              </a:rPr>
              <a:t>Prosperity</a:t>
            </a:r>
            <a:endParaRPr lang="fr-FR" sz="2400" dirty="0">
              <a:solidFill>
                <a:schemeClr val="tx1"/>
              </a:solidFill>
            </a:endParaRPr>
          </a:p>
          <a:p>
            <a:endParaRPr lang="fr-FR" sz="2400" dirty="0">
              <a:solidFill>
                <a:schemeClr val="tx1"/>
              </a:solidFill>
            </a:endParaRPr>
          </a:p>
          <a:p>
            <a:r>
              <a:rPr lang="fr-FR" sz="2400" dirty="0" err="1">
                <a:solidFill>
                  <a:schemeClr val="tx1"/>
                </a:solidFill>
              </a:rPr>
              <a:t>Who</a:t>
            </a:r>
            <a:r>
              <a:rPr lang="fr-FR" sz="2400" dirty="0">
                <a:solidFill>
                  <a:schemeClr val="tx1"/>
                </a:solidFill>
              </a:rPr>
              <a:t> </a:t>
            </a:r>
            <a:r>
              <a:rPr lang="fr-FR" sz="2400" dirty="0" err="1">
                <a:solidFill>
                  <a:schemeClr val="tx1"/>
                </a:solidFill>
              </a:rPr>
              <a:t>is</a:t>
            </a:r>
            <a:r>
              <a:rPr lang="fr-FR" sz="2400" dirty="0">
                <a:solidFill>
                  <a:schemeClr val="tx1"/>
                </a:solidFill>
              </a:rPr>
              <a:t> at the Centre of Europe?</a:t>
            </a:r>
          </a:p>
          <a:p>
            <a:pPr lvl="1"/>
            <a:r>
              <a:rPr lang="fr-FR" sz="2400" dirty="0">
                <a:solidFill>
                  <a:schemeClr val="tx1"/>
                </a:solidFill>
              </a:rPr>
              <a:t>France &amp; Germany</a:t>
            </a:r>
          </a:p>
          <a:p>
            <a:endParaRPr lang="fr-FR" sz="2400" dirty="0">
              <a:solidFill>
                <a:schemeClr val="tx1"/>
              </a:solidFill>
            </a:endParaRPr>
          </a:p>
          <a:p>
            <a:r>
              <a:rPr lang="fr-FR" sz="2400" dirty="0">
                <a:solidFill>
                  <a:schemeClr val="tx1"/>
                </a:solidFill>
              </a:rPr>
              <a:t>How </a:t>
            </a:r>
            <a:r>
              <a:rPr lang="fr-FR" sz="2400" dirty="0" err="1">
                <a:solidFill>
                  <a:schemeClr val="tx1"/>
                </a:solidFill>
              </a:rPr>
              <a:t>will</a:t>
            </a:r>
            <a:r>
              <a:rPr lang="fr-FR" sz="2400" dirty="0">
                <a:solidFill>
                  <a:schemeClr val="tx1"/>
                </a:solidFill>
              </a:rPr>
              <a:t> European </a:t>
            </a:r>
            <a:r>
              <a:rPr lang="fr-FR" sz="2400" dirty="0" err="1">
                <a:solidFill>
                  <a:schemeClr val="tx1"/>
                </a:solidFill>
              </a:rPr>
              <a:t>Integation</a:t>
            </a:r>
            <a:r>
              <a:rPr lang="fr-FR" sz="2400" dirty="0">
                <a:solidFill>
                  <a:schemeClr val="tx1"/>
                </a:solidFill>
              </a:rPr>
              <a:t> </a:t>
            </a:r>
            <a:r>
              <a:rPr lang="fr-FR" sz="2400" dirty="0" err="1">
                <a:solidFill>
                  <a:schemeClr val="tx1"/>
                </a:solidFill>
              </a:rPr>
              <a:t>work</a:t>
            </a:r>
            <a:r>
              <a:rPr lang="fr-FR" sz="2400" dirty="0">
                <a:solidFill>
                  <a:schemeClr val="tx1"/>
                </a:solidFill>
              </a:rPr>
              <a:t>?</a:t>
            </a:r>
          </a:p>
          <a:p>
            <a:pPr lvl="1"/>
            <a:r>
              <a:rPr lang="fr-FR" sz="2400" dirty="0" err="1">
                <a:solidFill>
                  <a:schemeClr val="tx1"/>
                </a:solidFill>
              </a:rPr>
              <a:t>Step</a:t>
            </a:r>
            <a:r>
              <a:rPr lang="fr-FR" sz="2400" dirty="0">
                <a:solidFill>
                  <a:schemeClr val="tx1"/>
                </a:solidFill>
              </a:rPr>
              <a:t>-by-</a:t>
            </a:r>
            <a:r>
              <a:rPr lang="fr-FR" sz="2400" dirty="0" err="1">
                <a:solidFill>
                  <a:schemeClr val="tx1"/>
                </a:solidFill>
              </a:rPr>
              <a:t>step</a:t>
            </a:r>
            <a:r>
              <a:rPr lang="fr-FR" sz="2400" dirty="0">
                <a:solidFill>
                  <a:schemeClr val="tx1"/>
                </a:solidFill>
              </a:rPr>
              <a:t>; </a:t>
            </a:r>
            <a:r>
              <a:rPr lang="fr-FR" sz="2400" dirty="0" err="1">
                <a:solidFill>
                  <a:schemeClr val="tx1"/>
                </a:solidFill>
              </a:rPr>
              <a:t>practical</a:t>
            </a:r>
            <a:r>
              <a:rPr lang="fr-FR" sz="2400" dirty="0">
                <a:solidFill>
                  <a:schemeClr val="tx1"/>
                </a:solidFill>
              </a:rPr>
              <a:t> solutions; building real trust</a:t>
            </a:r>
          </a:p>
          <a:p>
            <a:endParaRPr lang="fr-FR" sz="2400" dirty="0">
              <a:solidFill>
                <a:schemeClr val="tx1"/>
              </a:solidFill>
            </a:endParaRPr>
          </a:p>
          <a:p>
            <a:pPr marL="0" indent="0">
              <a:buNone/>
            </a:pPr>
            <a:r>
              <a:rPr lang="fr-FR" sz="2400" dirty="0">
                <a:solidFill>
                  <a:schemeClr val="tx1"/>
                </a:solidFill>
              </a:rPr>
              <a:t>Conclusion: </a:t>
            </a:r>
          </a:p>
          <a:p>
            <a:pPr marL="0" indent="0">
              <a:buNone/>
            </a:pPr>
            <a:r>
              <a:rPr lang="fr-FR" sz="2400" dirty="0">
                <a:solidFill>
                  <a:schemeClr val="tx1"/>
                </a:solidFill>
              </a:rPr>
              <a:t>Economic </a:t>
            </a:r>
            <a:r>
              <a:rPr lang="fr-FR" sz="2400" dirty="0" err="1">
                <a:solidFill>
                  <a:schemeClr val="tx1"/>
                </a:solidFill>
              </a:rPr>
              <a:t>integration</a:t>
            </a:r>
            <a:r>
              <a:rPr lang="fr-FR" sz="2400" dirty="0">
                <a:solidFill>
                  <a:schemeClr val="tx1"/>
                </a:solidFill>
              </a:rPr>
              <a:t> </a:t>
            </a:r>
          </a:p>
          <a:p>
            <a:pPr>
              <a:buFont typeface="Symbol" panose="05050102010706020507" pitchFamily="18" charset="2"/>
              <a:buChar char="Þ"/>
            </a:pPr>
            <a:r>
              <a:rPr lang="fr-FR" sz="2400" dirty="0">
                <a:solidFill>
                  <a:schemeClr val="tx1"/>
                </a:solidFill>
              </a:rPr>
              <a:t> </a:t>
            </a:r>
            <a:r>
              <a:rPr lang="fr-FR" sz="2400" dirty="0" err="1">
                <a:solidFill>
                  <a:schemeClr val="tx1"/>
                </a:solidFill>
              </a:rPr>
              <a:t>Prosperity</a:t>
            </a:r>
            <a:endParaRPr lang="fr-FR" sz="2400" dirty="0">
              <a:solidFill>
                <a:schemeClr val="tx1"/>
              </a:solidFill>
            </a:endParaRPr>
          </a:p>
          <a:p>
            <a:pPr>
              <a:buFont typeface="Symbol" panose="05050102010706020507" pitchFamily="18" charset="2"/>
              <a:buChar char="Þ"/>
            </a:pPr>
            <a:r>
              <a:rPr lang="fr-FR" sz="2400" dirty="0">
                <a:solidFill>
                  <a:schemeClr val="tx1"/>
                </a:solidFill>
              </a:rPr>
              <a:t> </a:t>
            </a:r>
            <a:r>
              <a:rPr lang="fr-FR" sz="2400" dirty="0" err="1">
                <a:solidFill>
                  <a:schemeClr val="tx1"/>
                </a:solidFill>
              </a:rPr>
              <a:t>political</a:t>
            </a:r>
            <a:r>
              <a:rPr lang="fr-FR" sz="2400" dirty="0">
                <a:solidFill>
                  <a:schemeClr val="tx1"/>
                </a:solidFill>
              </a:rPr>
              <a:t> </a:t>
            </a:r>
            <a:r>
              <a:rPr lang="fr-FR" sz="2400" dirty="0" err="1">
                <a:solidFill>
                  <a:schemeClr val="tx1"/>
                </a:solidFill>
              </a:rPr>
              <a:t>freedom</a:t>
            </a:r>
            <a:r>
              <a:rPr lang="fr-FR" sz="2400" dirty="0">
                <a:solidFill>
                  <a:schemeClr val="tx1"/>
                </a:solidFill>
              </a:rPr>
              <a:t> of action of </a:t>
            </a:r>
            <a:r>
              <a:rPr lang="fr-FR" sz="2400" dirty="0" err="1">
                <a:solidFill>
                  <a:schemeClr val="tx1"/>
                </a:solidFill>
              </a:rPr>
              <a:t>integrated</a:t>
            </a:r>
            <a:r>
              <a:rPr lang="fr-FR" sz="2400" dirty="0">
                <a:solidFill>
                  <a:schemeClr val="tx1"/>
                </a:solidFill>
              </a:rPr>
              <a:t> countries</a:t>
            </a:r>
          </a:p>
          <a:p>
            <a:pPr>
              <a:buFont typeface="Symbol" panose="05050102010706020507" pitchFamily="18" charset="2"/>
              <a:buChar char="Þ"/>
            </a:pPr>
            <a:r>
              <a:rPr lang="fr-FR" sz="2400" dirty="0">
                <a:solidFill>
                  <a:schemeClr val="tx1"/>
                </a:solidFill>
              </a:rPr>
              <a:t> </a:t>
            </a:r>
            <a:r>
              <a:rPr lang="fr-FR" sz="2400" dirty="0" err="1">
                <a:solidFill>
                  <a:schemeClr val="tx1"/>
                </a:solidFill>
              </a:rPr>
              <a:t>political</a:t>
            </a:r>
            <a:r>
              <a:rPr lang="fr-FR" sz="2400" dirty="0">
                <a:solidFill>
                  <a:schemeClr val="tx1"/>
                </a:solidFill>
              </a:rPr>
              <a:t> </a:t>
            </a:r>
            <a:r>
              <a:rPr lang="fr-FR" sz="2400" dirty="0" err="1">
                <a:solidFill>
                  <a:schemeClr val="tx1"/>
                </a:solidFill>
              </a:rPr>
              <a:t>integration</a:t>
            </a:r>
            <a:r>
              <a:rPr lang="fr-FR" sz="2400" dirty="0">
                <a:solidFill>
                  <a:schemeClr val="tx1"/>
                </a:solidFill>
              </a:rPr>
              <a:t> </a:t>
            </a:r>
            <a:r>
              <a:rPr lang="fr-FR" sz="2400" dirty="0" err="1">
                <a:solidFill>
                  <a:schemeClr val="tx1"/>
                </a:solidFill>
              </a:rPr>
              <a:t>between</a:t>
            </a:r>
            <a:r>
              <a:rPr lang="fr-FR" sz="2400" dirty="0">
                <a:solidFill>
                  <a:schemeClr val="tx1"/>
                </a:solidFill>
              </a:rPr>
              <a:t> </a:t>
            </a:r>
            <a:r>
              <a:rPr lang="fr-FR" sz="2400" dirty="0" err="1">
                <a:solidFill>
                  <a:schemeClr val="tx1"/>
                </a:solidFill>
              </a:rPr>
              <a:t>these</a:t>
            </a:r>
            <a:r>
              <a:rPr lang="fr-FR" sz="2400" dirty="0">
                <a:solidFill>
                  <a:schemeClr val="tx1"/>
                </a:solidFill>
              </a:rPr>
              <a:t> countries </a:t>
            </a:r>
          </a:p>
          <a:p>
            <a:pPr>
              <a:buFont typeface="Symbol" panose="05050102010706020507" pitchFamily="18" charset="2"/>
              <a:buChar char="Þ"/>
            </a:pPr>
            <a:r>
              <a:rPr lang="fr-FR" sz="2400" dirty="0">
                <a:solidFill>
                  <a:schemeClr val="tx1"/>
                </a:solidFill>
              </a:rPr>
              <a:t> </a:t>
            </a:r>
            <a:r>
              <a:rPr lang="fr-FR" sz="2400" dirty="0" err="1">
                <a:solidFill>
                  <a:schemeClr val="tx1"/>
                </a:solidFill>
              </a:rPr>
              <a:t>peace</a:t>
            </a:r>
            <a:endParaRPr lang="fr-FR" sz="2400" dirty="0">
              <a:solidFill>
                <a:schemeClr val="tx1"/>
              </a:solidFill>
            </a:endParaRPr>
          </a:p>
          <a:p>
            <a:pPr>
              <a:buFont typeface="Symbol" panose="05050102010706020507" pitchFamily="18" charset="2"/>
              <a:buChar char="Þ"/>
            </a:pPr>
            <a:r>
              <a:rPr lang="fr-FR" sz="2400" dirty="0">
                <a:solidFill>
                  <a:schemeClr val="tx1"/>
                </a:solidFill>
              </a:rPr>
              <a:t> European </a:t>
            </a:r>
            <a:r>
              <a:rPr lang="fr-FR" sz="2400" dirty="0" err="1">
                <a:solidFill>
                  <a:schemeClr val="tx1"/>
                </a:solidFill>
              </a:rPr>
              <a:t>integration</a:t>
            </a:r>
            <a:r>
              <a:rPr lang="fr-FR" sz="2400" dirty="0">
                <a:solidFill>
                  <a:schemeClr val="tx1"/>
                </a:solidFill>
              </a:rPr>
              <a:t> uses </a:t>
            </a:r>
            <a:r>
              <a:rPr lang="fr-FR" sz="2400" dirty="0" err="1">
                <a:solidFill>
                  <a:schemeClr val="tx1"/>
                </a:solidFill>
              </a:rPr>
              <a:t>economic</a:t>
            </a:r>
            <a:r>
              <a:rPr lang="fr-FR" sz="2400" dirty="0">
                <a:solidFill>
                  <a:schemeClr val="tx1"/>
                </a:solidFill>
              </a:rPr>
              <a:t> </a:t>
            </a:r>
            <a:r>
              <a:rPr lang="fr-FR" sz="2400" dirty="0" err="1">
                <a:solidFill>
                  <a:schemeClr val="tx1"/>
                </a:solidFill>
              </a:rPr>
              <a:t>means</a:t>
            </a:r>
            <a:r>
              <a:rPr lang="fr-FR" sz="2400" dirty="0">
                <a:solidFill>
                  <a:schemeClr val="tx1"/>
                </a:solidFill>
              </a:rPr>
              <a:t> for </a:t>
            </a:r>
            <a:r>
              <a:rPr lang="fr-FR" sz="2400" dirty="0" err="1">
                <a:solidFill>
                  <a:schemeClr val="tx1"/>
                </a:solidFill>
              </a:rPr>
              <a:t>political</a:t>
            </a:r>
            <a:r>
              <a:rPr lang="fr-FR" sz="2400" dirty="0">
                <a:solidFill>
                  <a:schemeClr val="tx1"/>
                </a:solidFill>
              </a:rPr>
              <a:t> ends</a:t>
            </a:r>
          </a:p>
          <a:p>
            <a:pPr marL="0" indent="0">
              <a:buNone/>
            </a:pPr>
            <a:endParaRPr lang="fr-FR" dirty="0">
              <a:solidFill>
                <a:schemeClr val="tx1"/>
              </a:solidFill>
            </a:endParaRPr>
          </a:p>
          <a:p>
            <a:endParaRPr lang="fr-FR" dirty="0"/>
          </a:p>
        </p:txBody>
      </p:sp>
    </p:spTree>
    <p:extLst>
      <p:ext uri="{BB962C8B-B14F-4D97-AF65-F5344CB8AC3E}">
        <p14:creationId xmlns:p14="http://schemas.microsoft.com/office/powerpoint/2010/main" val="21648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A2777-87BF-4278-AAEC-502A63F008D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4B7C38E4-1384-4025-B8B6-39222793216B}"/>
              </a:ext>
            </a:extLst>
          </p:cNvPr>
          <p:cNvSpPr>
            <a:spLocks noGrp="1"/>
          </p:cNvSpPr>
          <p:nvPr>
            <p:ph type="body" idx="1"/>
          </p:nvPr>
        </p:nvSpPr>
        <p:spPr>
          <a:xfrm>
            <a:off x="499621" y="1365447"/>
            <a:ext cx="7946795" cy="5101341"/>
          </a:xfrm>
        </p:spPr>
        <p:txBody>
          <a:bodyPr/>
          <a:lstStyle/>
          <a:p>
            <a:pPr marL="0" indent="0" algn="ctr">
              <a:buNone/>
            </a:pPr>
            <a:endParaRPr lang="fr-FR" dirty="0"/>
          </a:p>
          <a:p>
            <a:pPr marL="0" indent="0" algn="ctr">
              <a:buNone/>
            </a:pPr>
            <a:endParaRPr lang="fr-FR" dirty="0"/>
          </a:p>
          <a:p>
            <a:pPr marL="0" indent="0" algn="ctr">
              <a:buNone/>
            </a:pPr>
            <a:endParaRPr lang="fr-FR" sz="3200" b="1" dirty="0"/>
          </a:p>
          <a:p>
            <a:pPr marL="0" indent="0" algn="ctr">
              <a:buNone/>
            </a:pPr>
            <a:r>
              <a:rPr lang="fr-FR" sz="3200" b="1" dirty="0">
                <a:effectLst>
                  <a:outerShdw blurRad="50800" dist="38100" dir="8100000" algn="tr" rotWithShape="0">
                    <a:prstClr val="black">
                      <a:alpha val="40000"/>
                    </a:prstClr>
                  </a:outerShdw>
                </a:effectLst>
              </a:rPr>
              <a:t>THANK YOU FOR YOUR ATTENTION</a:t>
            </a:r>
          </a:p>
          <a:p>
            <a:pPr marL="0" indent="0" algn="ctr">
              <a:buNone/>
            </a:pPr>
            <a:endParaRPr lang="fr-FR" sz="2800" dirty="0"/>
          </a:p>
          <a:p>
            <a:pPr marL="0" indent="0" algn="ctr">
              <a:buNone/>
            </a:pPr>
            <a:endParaRPr lang="fr-FR" sz="2800" dirty="0"/>
          </a:p>
          <a:p>
            <a:pPr marL="0" indent="0" algn="ctr">
              <a:buNone/>
            </a:pPr>
            <a:r>
              <a:rPr lang="fr-FR" sz="3000" b="1" dirty="0">
                <a:solidFill>
                  <a:srgbClr val="002060"/>
                </a:solidFill>
              </a:rPr>
              <a:t>ANY QUESTIONS?</a:t>
            </a:r>
          </a:p>
          <a:p>
            <a:pPr marL="0" indent="0" algn="ctr">
              <a:buNone/>
            </a:pPr>
            <a:endParaRPr lang="fr-FR" sz="2800" b="1" dirty="0"/>
          </a:p>
          <a:p>
            <a:pPr marL="0" indent="0" algn="ctr">
              <a:buNone/>
            </a:pPr>
            <a:endParaRPr lang="fr-FR" sz="2800" dirty="0"/>
          </a:p>
        </p:txBody>
      </p:sp>
    </p:spTree>
    <p:extLst>
      <p:ext uri="{BB962C8B-B14F-4D97-AF65-F5344CB8AC3E}">
        <p14:creationId xmlns:p14="http://schemas.microsoft.com/office/powerpoint/2010/main" val="37940389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altLang="fr-FR" dirty="0"/>
              <a:t>Course Contents </a:t>
            </a:r>
          </a:p>
        </p:txBody>
      </p:sp>
      <p:sp>
        <p:nvSpPr>
          <p:cNvPr id="5123" name="Espace réservé du contenu 2"/>
          <p:cNvSpPr>
            <a:spLocks noGrp="1"/>
          </p:cNvSpPr>
          <p:nvPr>
            <p:ph idx="1"/>
          </p:nvPr>
        </p:nvSpPr>
        <p:spPr>
          <a:xfrm>
            <a:off x="669303" y="1404593"/>
            <a:ext cx="7951043" cy="5220043"/>
          </a:xfrm>
        </p:spPr>
        <p:txBody>
          <a:bodyPr>
            <a:normAutofit fontScale="25000" lnSpcReduction="20000"/>
          </a:bodyPr>
          <a:lstStyle/>
          <a:p>
            <a:pPr marL="257175" indent="-257175">
              <a:lnSpc>
                <a:spcPct val="140000"/>
              </a:lnSpc>
              <a:buAutoNum type="arabicParenR"/>
            </a:pPr>
            <a:r>
              <a:rPr lang="en-US" sz="7200" dirty="0">
                <a:solidFill>
                  <a:srgbClr val="C00000"/>
                </a:solidFill>
                <a:effectLst/>
                <a:latin typeface="Arial" panose="020B0604020202020204" pitchFamily="34" charset="0"/>
                <a:ea typeface="Arial Unicode MS"/>
                <a:cs typeface="Arial" panose="020B0604020202020204" pitchFamily="34" charset="0"/>
              </a:rPr>
              <a:t>This course builds on the International Relations (IR) and Geopolitics courses in the first year at ESSCA and extents them to our immediate environment, the EU:</a:t>
            </a:r>
          </a:p>
          <a:p>
            <a:pPr marL="0" indent="0">
              <a:lnSpc>
                <a:spcPct val="140000"/>
              </a:lnSpc>
              <a:buNone/>
            </a:pPr>
            <a:endParaRPr lang="en-US" sz="7200" dirty="0">
              <a:solidFill>
                <a:schemeClr val="tx1"/>
              </a:solidFill>
            </a:endParaRPr>
          </a:p>
          <a:p>
            <a:pPr marL="0" indent="0">
              <a:lnSpc>
                <a:spcPct val="140000"/>
              </a:lnSpc>
              <a:buNone/>
            </a:pPr>
            <a:r>
              <a:rPr lang="en-US" sz="7200" dirty="0">
                <a:solidFill>
                  <a:schemeClr val="tx1"/>
                </a:solidFill>
              </a:rPr>
              <a:t>The EU is one of the major actors in International Relations. The EU exercises its policies domestically and on the international stage. This course features therefore EU public policies, both with an international and internal dimension. It analyses how the EU implements policy, e.g. Multi-dimensional Stakes of European integration in the Cultural Industries; Erasmus exchange </a:t>
            </a:r>
            <a:r>
              <a:rPr lang="en-US" sz="7200" dirty="0" err="1">
                <a:solidFill>
                  <a:schemeClr val="tx1"/>
                </a:solidFill>
              </a:rPr>
              <a:t>programme</a:t>
            </a:r>
            <a:r>
              <a:rPr lang="en-US" sz="7200" dirty="0">
                <a:solidFill>
                  <a:schemeClr val="tx1"/>
                </a:solidFill>
              </a:rPr>
              <a:t>; Migration; Borders; European Governance on </a:t>
            </a:r>
            <a:r>
              <a:rPr lang="en-US" sz="7200" dirty="0" err="1">
                <a:solidFill>
                  <a:schemeClr val="tx1"/>
                </a:solidFill>
              </a:rPr>
              <a:t>Platformization</a:t>
            </a:r>
            <a:r>
              <a:rPr lang="en-US" sz="7200" dirty="0">
                <a:solidFill>
                  <a:schemeClr val="tx1"/>
                </a:solidFill>
              </a:rPr>
              <a:t> and Culture; European citizenship; Transport and Infrastructure; Armament and the European </a:t>
            </a:r>
            <a:r>
              <a:rPr lang="en-US" sz="7200" dirty="0" err="1">
                <a:solidFill>
                  <a:schemeClr val="tx1"/>
                </a:solidFill>
              </a:rPr>
              <a:t>Defence</a:t>
            </a:r>
            <a:r>
              <a:rPr lang="en-US" sz="7200" dirty="0">
                <a:solidFill>
                  <a:schemeClr val="tx1"/>
                </a:solidFill>
              </a:rPr>
              <a:t> Agency; Cyber Security; Large European research infrastructures: ITER, CERN; The Eurozone; The Common Agricultural Policy </a:t>
            </a:r>
            <a:endParaRPr lang="en-US" sz="7200" dirty="0">
              <a:solidFill>
                <a:schemeClr val="tx1"/>
              </a:solidFill>
              <a:latin typeface="Arial" panose="020B0604020202020204" pitchFamily="34" charset="0"/>
              <a:ea typeface="Arial Unicode MS"/>
              <a:cs typeface="Arial" panose="020B0604020202020204" pitchFamily="34" charset="0"/>
            </a:endParaRPr>
          </a:p>
          <a:p>
            <a:pPr marL="0" indent="0">
              <a:lnSpc>
                <a:spcPct val="140000"/>
              </a:lnSpc>
              <a:buNone/>
            </a:pPr>
            <a:endParaRPr lang="en-US" sz="6800" dirty="0">
              <a:latin typeface="Arial" panose="020B0604020202020204" pitchFamily="34" charset="0"/>
              <a:ea typeface="Arial Unicode MS"/>
              <a:cs typeface="Arial" panose="020B0604020202020204" pitchFamily="34" charset="0"/>
            </a:endParaRPr>
          </a:p>
          <a:p>
            <a:pPr>
              <a:lnSpc>
                <a:spcPct val="140000"/>
              </a:lnSpc>
              <a:buFont typeface="Wingdings" panose="05000000000000000000" pitchFamily="2" charset="2"/>
              <a:buChar char="Ø"/>
            </a:pPr>
            <a:endParaRPr lang="en-US" dirty="0">
              <a:latin typeface="Arial" panose="020B0604020202020204" pitchFamily="34" charset="0"/>
              <a:ea typeface="Arial Unicode MS"/>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0E282-998B-4FED-80F9-C4DD0E09BAFF}"/>
              </a:ext>
            </a:extLst>
          </p:cNvPr>
          <p:cNvSpPr>
            <a:spLocks noGrp="1"/>
          </p:cNvSpPr>
          <p:nvPr>
            <p:ph type="title"/>
          </p:nvPr>
        </p:nvSpPr>
        <p:spPr/>
        <p:txBody>
          <a:bodyPr/>
          <a:lstStyle/>
          <a:p>
            <a:r>
              <a:rPr lang="fr-FR" dirty="0"/>
              <a:t>Course structure </a:t>
            </a:r>
          </a:p>
        </p:txBody>
      </p:sp>
      <p:sp>
        <p:nvSpPr>
          <p:cNvPr id="3" name="Espace réservé du contenu 2">
            <a:extLst>
              <a:ext uri="{FF2B5EF4-FFF2-40B4-BE49-F238E27FC236}">
                <a16:creationId xmlns:a16="http://schemas.microsoft.com/office/drawing/2014/main" id="{25C25D0E-83FF-48A5-9153-7F30911F993F}"/>
              </a:ext>
            </a:extLst>
          </p:cNvPr>
          <p:cNvSpPr>
            <a:spLocks noGrp="1"/>
          </p:cNvSpPr>
          <p:nvPr>
            <p:ph idx="1"/>
          </p:nvPr>
        </p:nvSpPr>
        <p:spPr>
          <a:xfrm>
            <a:off x="490194" y="1329179"/>
            <a:ext cx="8135332" cy="5295457"/>
          </a:xfrm>
        </p:spPr>
        <p:txBody>
          <a:bodyPr>
            <a:normAutofit fontScale="40000" lnSpcReduction="20000"/>
          </a:bodyPr>
          <a:lstStyle/>
          <a:p>
            <a:pPr>
              <a:lnSpc>
                <a:spcPct val="140000"/>
              </a:lnSpc>
            </a:pPr>
            <a:r>
              <a:rPr lang="en-US" sz="4000" dirty="0">
                <a:solidFill>
                  <a:srgbClr val="C00000"/>
                </a:solidFill>
                <a:latin typeface="Arial" panose="020B0604020202020204" pitchFamily="34" charset="0"/>
                <a:ea typeface="Arial Unicode MS"/>
                <a:cs typeface="Arial" panose="020B0604020202020204" pitchFamily="34" charset="0"/>
              </a:rPr>
              <a:t>The course is divided into four parts:</a:t>
            </a:r>
            <a:endParaRPr lang="en-US" sz="4000" dirty="0">
              <a:solidFill>
                <a:schemeClr val="tx1"/>
              </a:solidFill>
              <a:latin typeface="Arial" panose="020B0604020202020204" pitchFamily="34" charset="0"/>
              <a:ea typeface="Arial Unicode MS"/>
              <a:cs typeface="Arial" panose="020B0604020202020204" pitchFamily="34" charset="0"/>
            </a:endParaRPr>
          </a:p>
          <a:p>
            <a:pPr>
              <a:lnSpc>
                <a:spcPct val="140000"/>
              </a:lnSpc>
              <a:buFont typeface="Wingdings" panose="05000000000000000000" pitchFamily="2" charset="2"/>
              <a:buChar char="Ø"/>
            </a:pPr>
            <a:r>
              <a:rPr lang="en-US" sz="4000" dirty="0">
                <a:solidFill>
                  <a:schemeClr val="tx1"/>
                </a:solidFill>
                <a:latin typeface="Arial" panose="020B0604020202020204" pitchFamily="34" charset="0"/>
                <a:ea typeface="Arial Unicode MS"/>
                <a:cs typeface="Arial" panose="020B0604020202020204" pitchFamily="34" charset="0"/>
              </a:rPr>
              <a:t> </a:t>
            </a:r>
            <a:r>
              <a:rPr lang="en-US" sz="4000" b="1" dirty="0">
                <a:solidFill>
                  <a:schemeClr val="tx1"/>
                </a:solidFill>
                <a:latin typeface="Arial" panose="020B0604020202020204" pitchFamily="34" charset="0"/>
                <a:ea typeface="Arial Unicode MS"/>
                <a:cs typeface="Arial" panose="020B0604020202020204" pitchFamily="34" charset="0"/>
              </a:rPr>
              <a:t>Part I </a:t>
            </a:r>
            <a:r>
              <a:rPr lang="en-US" sz="4000" dirty="0">
                <a:solidFill>
                  <a:schemeClr val="tx1"/>
                </a:solidFill>
                <a:latin typeface="Arial" panose="020B0604020202020204" pitchFamily="34" charset="0"/>
                <a:ea typeface="Arial Unicode MS"/>
                <a:cs typeface="Arial" panose="020B0604020202020204" pitchFamily="34" charset="0"/>
              </a:rPr>
              <a:t>The most important EU policies (8 sessions): </a:t>
            </a:r>
          </a:p>
          <a:p>
            <a:pPr marL="588169" lvl="1" indent="-342900">
              <a:lnSpc>
                <a:spcPct val="140000"/>
              </a:lnSpc>
              <a:buAutoNum type="alphaLcParenBoth"/>
            </a:pPr>
            <a:r>
              <a:rPr lang="fr-FR" sz="4000" dirty="0"/>
              <a:t>Introduction to the course</a:t>
            </a:r>
          </a:p>
          <a:p>
            <a:pPr marL="588169" lvl="1" indent="-342900">
              <a:lnSpc>
                <a:spcPct val="140000"/>
              </a:lnSpc>
              <a:buAutoNum type="alphaLcParenBoth"/>
            </a:pPr>
            <a:r>
              <a:rPr lang="en-US" sz="4000" dirty="0"/>
              <a:t>EU energy policy, EU sustainability policies, CFSP, CAP etc. </a:t>
            </a:r>
          </a:p>
          <a:p>
            <a:pPr marL="588169" lvl="1" indent="-342900">
              <a:lnSpc>
                <a:spcPct val="140000"/>
              </a:lnSpc>
              <a:buAutoNum type="alphaLcParenBoth"/>
            </a:pPr>
            <a:r>
              <a:rPr lang="en-US" sz="4000" dirty="0"/>
              <a:t>For more details see ‘Practical Course Outline’ on Moodle</a:t>
            </a:r>
          </a:p>
          <a:p>
            <a:pPr marL="245269" lvl="1" indent="0">
              <a:lnSpc>
                <a:spcPct val="140000"/>
              </a:lnSpc>
              <a:buNone/>
            </a:pPr>
            <a:endParaRPr lang="en-US" sz="4000" dirty="0">
              <a:solidFill>
                <a:schemeClr val="tx1"/>
              </a:solidFill>
              <a:latin typeface="Arial" panose="020B0604020202020204" pitchFamily="34" charset="0"/>
              <a:ea typeface="Arial Unicode MS"/>
              <a:cs typeface="Arial" panose="020B0604020202020204" pitchFamily="34" charset="0"/>
            </a:endParaRPr>
          </a:p>
          <a:p>
            <a:pPr>
              <a:lnSpc>
                <a:spcPct val="140000"/>
              </a:lnSpc>
              <a:buFont typeface="Wingdings" panose="05000000000000000000" pitchFamily="2" charset="2"/>
              <a:buChar char="Ø"/>
            </a:pPr>
            <a:r>
              <a:rPr lang="en-US" sz="4000" b="1" dirty="0">
                <a:solidFill>
                  <a:schemeClr val="tx1"/>
                </a:solidFill>
                <a:latin typeface="Arial" panose="020B0604020202020204" pitchFamily="34" charset="0"/>
                <a:ea typeface="Arial Unicode MS"/>
                <a:cs typeface="Arial" panose="020B0604020202020204" pitchFamily="34" charset="0"/>
              </a:rPr>
              <a:t> Part II </a:t>
            </a:r>
            <a:r>
              <a:rPr lang="en-US" sz="4000" dirty="0">
                <a:solidFill>
                  <a:schemeClr val="tx1"/>
                </a:solidFill>
                <a:latin typeface="Arial" panose="020B0604020202020204" pitchFamily="34" charset="0"/>
                <a:ea typeface="Arial Unicode MS"/>
                <a:cs typeface="Arial" panose="020B0604020202020204" pitchFamily="34" charset="0"/>
              </a:rPr>
              <a:t>Excursion to a European Institution (2 sessions):</a:t>
            </a:r>
            <a:endParaRPr lang="en-US" sz="4000" b="1" dirty="0">
              <a:solidFill>
                <a:schemeClr val="tx1"/>
              </a:solidFill>
              <a:latin typeface="Arial" panose="020B0604020202020204" pitchFamily="34" charset="0"/>
              <a:ea typeface="Arial Unicode MS"/>
              <a:cs typeface="Arial" panose="020B0604020202020204" pitchFamily="34" charset="0"/>
            </a:endParaRPr>
          </a:p>
          <a:p>
            <a:pPr marL="588169" lvl="1" indent="-342900">
              <a:lnSpc>
                <a:spcPct val="140000"/>
              </a:lnSpc>
              <a:buAutoNum type="alphaLcParenBoth"/>
            </a:pPr>
            <a:r>
              <a:rPr lang="en-US" sz="4000" dirty="0"/>
              <a:t>Civil Society, e.g. Maison </a:t>
            </a:r>
            <a:r>
              <a:rPr lang="en-US" sz="4000" dirty="0" err="1"/>
              <a:t>d’Europe</a:t>
            </a:r>
            <a:endParaRPr lang="en-US" sz="4000" dirty="0"/>
          </a:p>
          <a:p>
            <a:pPr marL="588169" lvl="1" indent="-342900">
              <a:lnSpc>
                <a:spcPct val="140000"/>
              </a:lnSpc>
              <a:buAutoNum type="alphaLcParenBoth"/>
            </a:pPr>
            <a:r>
              <a:rPr lang="en-US" sz="4000" dirty="0"/>
              <a:t>EU Agency, e.g. Community Plant Variety Office</a:t>
            </a:r>
          </a:p>
          <a:p>
            <a:pPr marL="588169" lvl="1" indent="-342900">
              <a:lnSpc>
                <a:spcPct val="140000"/>
              </a:lnSpc>
              <a:buAutoNum type="alphaLcParenBoth"/>
            </a:pPr>
            <a:r>
              <a:rPr lang="en-US" sz="4000" dirty="0"/>
              <a:t>European company, e.g. Airbus</a:t>
            </a:r>
          </a:p>
          <a:p>
            <a:pPr marL="245269" lvl="1" indent="0">
              <a:lnSpc>
                <a:spcPct val="140000"/>
              </a:lnSpc>
              <a:buNone/>
            </a:pPr>
            <a:r>
              <a:rPr lang="en-US" sz="4000" dirty="0"/>
              <a:t> </a:t>
            </a:r>
            <a:endParaRPr lang="en-US" sz="4000" dirty="0">
              <a:solidFill>
                <a:schemeClr val="tx1"/>
              </a:solidFill>
              <a:latin typeface="Arial" panose="020B0604020202020204" pitchFamily="34" charset="0"/>
              <a:ea typeface="Arial Unicode MS"/>
              <a:cs typeface="Arial" panose="020B0604020202020204" pitchFamily="34" charset="0"/>
            </a:endParaRPr>
          </a:p>
          <a:p>
            <a:pPr>
              <a:lnSpc>
                <a:spcPct val="140000"/>
              </a:lnSpc>
              <a:buFont typeface="Wingdings" panose="05000000000000000000" pitchFamily="2" charset="2"/>
              <a:buChar char="Ø"/>
            </a:pPr>
            <a:r>
              <a:rPr lang="en-US" sz="4000" dirty="0">
                <a:solidFill>
                  <a:schemeClr val="tx1"/>
                </a:solidFill>
                <a:latin typeface="Arial" panose="020B0604020202020204" pitchFamily="34" charset="0"/>
                <a:ea typeface="Arial Unicode MS"/>
                <a:cs typeface="Arial" panose="020B0604020202020204" pitchFamily="34" charset="0"/>
              </a:rPr>
              <a:t> </a:t>
            </a:r>
            <a:r>
              <a:rPr lang="en-US" sz="4000" b="1" dirty="0">
                <a:solidFill>
                  <a:schemeClr val="tx1"/>
                </a:solidFill>
                <a:latin typeface="Arial" panose="020B0604020202020204" pitchFamily="34" charset="0"/>
                <a:ea typeface="Arial Unicode MS"/>
                <a:cs typeface="Arial" panose="020B0604020202020204" pitchFamily="34" charset="0"/>
              </a:rPr>
              <a:t>Part III </a:t>
            </a:r>
            <a:r>
              <a:rPr lang="en-US" sz="4000" dirty="0">
                <a:solidFill>
                  <a:schemeClr val="tx1"/>
                </a:solidFill>
                <a:latin typeface="Arial" panose="020B0604020202020204" pitchFamily="34" charset="0"/>
                <a:ea typeface="Arial Unicode MS"/>
                <a:cs typeface="Arial" panose="020B0604020202020204" pitchFamily="34" charset="0"/>
              </a:rPr>
              <a:t>EU policies </a:t>
            </a:r>
            <a:r>
              <a:rPr lang="en-US" sz="4000" i="1" dirty="0">
                <a:solidFill>
                  <a:schemeClr val="tx1"/>
                </a:solidFill>
                <a:latin typeface="Arial" panose="020B0604020202020204" pitchFamily="34" charset="0"/>
                <a:ea typeface="Arial Unicode MS"/>
                <a:cs typeface="Arial" panose="020B0604020202020204" pitchFamily="34" charset="0"/>
              </a:rPr>
              <a:t>à la carte </a:t>
            </a:r>
            <a:r>
              <a:rPr lang="en-US" sz="4000" dirty="0">
                <a:solidFill>
                  <a:schemeClr val="tx1"/>
                </a:solidFill>
                <a:latin typeface="Arial" panose="020B0604020202020204" pitchFamily="34" charset="0"/>
                <a:ea typeface="Arial Unicode MS"/>
                <a:cs typeface="Arial" panose="020B0604020202020204" pitchFamily="34" charset="0"/>
              </a:rPr>
              <a:t>(4 sessions)</a:t>
            </a:r>
          </a:p>
          <a:p>
            <a:pPr marL="588169" lvl="1" indent="-342900">
              <a:lnSpc>
                <a:spcPct val="140000"/>
              </a:lnSpc>
              <a:buAutoNum type="alphaLcParenBoth"/>
            </a:pPr>
            <a:r>
              <a:rPr lang="en-US" sz="4000" dirty="0"/>
              <a:t>Erasmus, Football in European integration, European space policy</a:t>
            </a:r>
          </a:p>
          <a:p>
            <a:pPr marL="588169" lvl="1" indent="-342900">
              <a:lnSpc>
                <a:spcPct val="140000"/>
              </a:lnSpc>
              <a:buAutoNum type="alphaLcParenBoth"/>
            </a:pPr>
            <a:r>
              <a:rPr lang="en-US" sz="4000" dirty="0"/>
              <a:t>For more details see ‘Practical Course Outline’ on Moodle</a:t>
            </a:r>
          </a:p>
          <a:p>
            <a:pPr>
              <a:lnSpc>
                <a:spcPct val="140000"/>
              </a:lnSpc>
              <a:buFont typeface="Wingdings" panose="05000000000000000000" pitchFamily="2" charset="2"/>
              <a:buChar char="Ø"/>
            </a:pPr>
            <a:endParaRPr lang="en-US" sz="4000" dirty="0">
              <a:solidFill>
                <a:schemeClr val="tx1"/>
              </a:solidFill>
              <a:latin typeface="Arial" panose="020B0604020202020204" pitchFamily="34" charset="0"/>
              <a:ea typeface="Arial Unicode MS"/>
              <a:cs typeface="Arial" panose="020B0604020202020204" pitchFamily="34" charset="0"/>
            </a:endParaRPr>
          </a:p>
          <a:p>
            <a:pPr>
              <a:lnSpc>
                <a:spcPct val="140000"/>
              </a:lnSpc>
              <a:buFont typeface="Wingdings" panose="05000000000000000000" pitchFamily="2" charset="2"/>
              <a:buChar char="Ø"/>
            </a:pPr>
            <a:r>
              <a:rPr lang="en-US" sz="4000" dirty="0">
                <a:solidFill>
                  <a:schemeClr val="tx1"/>
                </a:solidFill>
                <a:latin typeface="Arial" panose="020B0604020202020204" pitchFamily="34" charset="0"/>
                <a:ea typeface="Arial Unicode MS"/>
                <a:cs typeface="Arial" panose="020B0604020202020204" pitchFamily="34" charset="0"/>
              </a:rPr>
              <a:t> </a:t>
            </a:r>
            <a:r>
              <a:rPr lang="en-US" sz="4000" b="1" dirty="0">
                <a:solidFill>
                  <a:schemeClr val="tx1"/>
                </a:solidFill>
                <a:latin typeface="Arial" panose="020B0604020202020204" pitchFamily="34" charset="0"/>
                <a:ea typeface="Arial Unicode MS"/>
                <a:cs typeface="Arial" panose="020B0604020202020204" pitchFamily="34" charset="0"/>
              </a:rPr>
              <a:t>Part IV </a:t>
            </a:r>
            <a:r>
              <a:rPr lang="en-US" sz="4000" dirty="0">
                <a:solidFill>
                  <a:schemeClr val="tx1"/>
                </a:solidFill>
                <a:latin typeface="Arial" panose="020B0604020202020204" pitchFamily="34" charset="0"/>
                <a:ea typeface="Arial Unicode MS"/>
                <a:cs typeface="Arial" panose="020B0604020202020204" pitchFamily="34" charset="0"/>
              </a:rPr>
              <a:t>Guest Lecture </a:t>
            </a:r>
            <a:r>
              <a:rPr lang="en-US" sz="4000" dirty="0" err="1">
                <a:solidFill>
                  <a:schemeClr val="tx1"/>
                </a:solidFill>
                <a:latin typeface="Arial" panose="020B0604020202020204" pitchFamily="34" charset="0"/>
                <a:ea typeface="Arial Unicode MS"/>
                <a:cs typeface="Arial" panose="020B0604020202020204" pitchFamily="34" charset="0"/>
              </a:rPr>
              <a:t>organisde</a:t>
            </a:r>
            <a:r>
              <a:rPr lang="en-US" sz="4000" dirty="0">
                <a:solidFill>
                  <a:schemeClr val="tx1"/>
                </a:solidFill>
                <a:latin typeface="Arial" panose="020B0604020202020204" pitchFamily="34" charset="0"/>
                <a:ea typeface="Arial Unicode MS"/>
                <a:cs typeface="Arial" panose="020B0604020202020204" pitchFamily="34" charset="0"/>
              </a:rPr>
              <a:t> by the EU*Asia Institute  (1 session)</a:t>
            </a:r>
          </a:p>
          <a:p>
            <a:pPr marL="588169" lvl="1" indent="-342900">
              <a:lnSpc>
                <a:spcPct val="140000"/>
              </a:lnSpc>
              <a:buFontTx/>
              <a:buAutoNum type="alphaLcParenBoth"/>
            </a:pPr>
            <a:r>
              <a:rPr lang="en-US" altLang="fr-FR" sz="4000" dirty="0"/>
              <a:t>The impact of the Russia-Ukraine war on the EU</a:t>
            </a:r>
            <a:endParaRPr lang="fr-FR" altLang="fr-FR" sz="4000" dirty="0"/>
          </a:p>
          <a:p>
            <a:endParaRPr lang="fr-FR" dirty="0"/>
          </a:p>
        </p:txBody>
      </p:sp>
      <p:sp>
        <p:nvSpPr>
          <p:cNvPr id="4" name="Espace réservé du pied de page 3">
            <a:extLst>
              <a:ext uri="{FF2B5EF4-FFF2-40B4-BE49-F238E27FC236}">
                <a16:creationId xmlns:a16="http://schemas.microsoft.com/office/drawing/2014/main" id="{D85DE15B-42C3-4D56-8C83-2E699E9DD87E}"/>
              </a:ext>
            </a:extLst>
          </p:cNvPr>
          <p:cNvSpPr>
            <a:spLocks noGrp="1"/>
          </p:cNvSpPr>
          <p:nvPr>
            <p:ph type="ftr" sz="quarter" idx="10"/>
          </p:nvPr>
        </p:nvSpPr>
        <p:spPr>
          <a:xfrm>
            <a:off x="296334" y="6397626"/>
            <a:ext cx="7751233" cy="365125"/>
          </a:xfrm>
          <a:prstGeom prst="rect">
            <a:avLst/>
          </a:prstGeom>
        </p:spPr>
        <p:txBody>
          <a:bodyPr vert="horz" lIns="91440" tIns="45720" rIns="91440" bIns="45720" rtlCol="0" anchor="b"/>
          <a:lstStyle>
            <a:defPPr>
              <a:defRPr lang="fr-FR"/>
            </a:defPPr>
            <a:lvl1pPr marL="0" algn="l" defTabSz="914400" rtl="0" eaLnBrk="0" fontAlgn="auto" latinLnBrk="0" hangingPunct="0">
              <a:spcBef>
                <a:spcPts val="0"/>
              </a:spcBef>
              <a:spcAft>
                <a:spcPts val="0"/>
              </a:spcAft>
              <a:defRPr sz="1200" i="1" kern="1200">
                <a:solidFill>
                  <a:prstClr val="white">
                    <a:lumMod val="50000"/>
                  </a:prst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a:t>Pied de </a:t>
            </a:r>
            <a:r>
              <a:rPr lang="fr-FR" sz="1900" i="0" dirty="0">
                <a:solidFill>
                  <a:srgbClr val="CC1D33"/>
                </a:solidFill>
                <a:latin typeface="+mn-lt"/>
                <a:cs typeface="+mn-cs"/>
                <a:sym typeface="Arial"/>
              </a:rPr>
              <a:t>page</a:t>
            </a:r>
          </a:p>
        </p:txBody>
      </p:sp>
      <p:sp>
        <p:nvSpPr>
          <p:cNvPr id="5" name="Espace réservé du numéro de diapositive 4">
            <a:extLst>
              <a:ext uri="{FF2B5EF4-FFF2-40B4-BE49-F238E27FC236}">
                <a16:creationId xmlns:a16="http://schemas.microsoft.com/office/drawing/2014/main" id="{46124FD1-AB64-498F-B81F-D2EB1260EF39}"/>
              </a:ext>
            </a:extLst>
          </p:cNvPr>
          <p:cNvSpPr>
            <a:spLocks noGrp="1"/>
          </p:cNvSpPr>
          <p:nvPr>
            <p:ph type="sldNum" sz="quarter" idx="11"/>
          </p:nvPr>
        </p:nvSpPr>
        <p:spPr>
          <a:xfrm>
            <a:off x="10955868" y="6389688"/>
            <a:ext cx="1005417" cy="373062"/>
          </a:xfrm>
          <a:prstGeom prst="rect">
            <a:avLst/>
          </a:prstGeom>
        </p:spPr>
        <p:txBody>
          <a:bodyPr vert="horz" wrap="square" lIns="91440" tIns="45720" rIns="91440" bIns="45720" numCol="1" anchor="b" anchorCtr="0" compatLnSpc="1">
            <a:prstTxWarp prst="textNoShape">
              <a:avLst/>
            </a:prstTxWarp>
          </a:bodyPr>
          <a:lstStyle>
            <a:defPPr>
              <a:defRPr lang="fr-FR"/>
            </a:defPPr>
            <a:lvl1pPr marL="0" algn="r" defTabSz="914400" rtl="0" eaLnBrk="0" latinLnBrk="0" hangingPunct="0">
              <a:defRPr sz="1600" kern="1200">
                <a:solidFill>
                  <a:srgbClr val="D70117"/>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C857ED-35CA-4588-8E08-670A8C32B8D6}" type="slidenum">
              <a:rPr lang="fr-FR" smtClean="0"/>
              <a:pPr>
                <a:defRPr/>
              </a:pPr>
              <a:t>4</a:t>
            </a:fld>
            <a:endParaRPr lang="fr-FR"/>
          </a:p>
        </p:txBody>
      </p:sp>
    </p:spTree>
    <p:extLst>
      <p:ext uri="{BB962C8B-B14F-4D97-AF65-F5344CB8AC3E}">
        <p14:creationId xmlns:p14="http://schemas.microsoft.com/office/powerpoint/2010/main" val="9078967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12F80-D309-4B83-833A-EF6AFE23FCA4}"/>
              </a:ext>
            </a:extLst>
          </p:cNvPr>
          <p:cNvSpPr>
            <a:spLocks noGrp="1"/>
          </p:cNvSpPr>
          <p:nvPr>
            <p:ph type="title"/>
          </p:nvPr>
        </p:nvSpPr>
        <p:spPr/>
        <p:txBody>
          <a:bodyPr/>
          <a:lstStyle/>
          <a:p>
            <a:r>
              <a:rPr lang="fr-FR" dirty="0"/>
              <a:t>Learning goals</a:t>
            </a:r>
          </a:p>
        </p:txBody>
      </p:sp>
      <p:sp>
        <p:nvSpPr>
          <p:cNvPr id="3" name="Espace réservé du contenu 2">
            <a:extLst>
              <a:ext uri="{FF2B5EF4-FFF2-40B4-BE49-F238E27FC236}">
                <a16:creationId xmlns:a16="http://schemas.microsoft.com/office/drawing/2014/main" id="{41227966-6021-42F0-843C-B8FF7F90DD62}"/>
              </a:ext>
            </a:extLst>
          </p:cNvPr>
          <p:cNvSpPr>
            <a:spLocks noGrp="1"/>
          </p:cNvSpPr>
          <p:nvPr>
            <p:ph idx="1"/>
          </p:nvPr>
        </p:nvSpPr>
        <p:spPr>
          <a:xfrm>
            <a:off x="645928" y="1480009"/>
            <a:ext cx="8026732" cy="4581426"/>
          </a:xfrm>
        </p:spPr>
        <p:txBody>
          <a:bodyPr>
            <a:noAutofit/>
          </a:bodyPr>
          <a:lstStyle/>
          <a:p>
            <a:pPr>
              <a:lnSpc>
                <a:spcPct val="120000"/>
              </a:lnSpc>
            </a:pPr>
            <a:r>
              <a:rPr lang="fr-FR" dirty="0">
                <a:solidFill>
                  <a:srgbClr val="C00000"/>
                </a:solidFill>
              </a:rPr>
              <a:t>By the end of </a:t>
            </a:r>
            <a:r>
              <a:rPr lang="fr-FR" dirty="0" err="1">
                <a:solidFill>
                  <a:srgbClr val="C00000"/>
                </a:solidFill>
              </a:rPr>
              <a:t>this</a:t>
            </a:r>
            <a:r>
              <a:rPr lang="fr-FR" dirty="0">
                <a:solidFill>
                  <a:srgbClr val="C00000"/>
                </a:solidFill>
              </a:rPr>
              <a:t> course, </a:t>
            </a:r>
            <a:r>
              <a:rPr lang="fr-FR" dirty="0" err="1">
                <a:solidFill>
                  <a:srgbClr val="C00000"/>
                </a:solidFill>
              </a:rPr>
              <a:t>students</a:t>
            </a:r>
            <a:r>
              <a:rPr lang="fr-FR" dirty="0">
                <a:solidFill>
                  <a:srgbClr val="C00000"/>
                </a:solidFill>
              </a:rPr>
              <a:t> </a:t>
            </a:r>
            <a:r>
              <a:rPr lang="fr-FR" dirty="0" err="1">
                <a:solidFill>
                  <a:srgbClr val="C00000"/>
                </a:solidFill>
              </a:rPr>
              <a:t>should</a:t>
            </a:r>
            <a:r>
              <a:rPr lang="fr-FR" dirty="0">
                <a:solidFill>
                  <a:srgbClr val="C00000"/>
                </a:solidFill>
              </a:rPr>
              <a:t> </a:t>
            </a:r>
            <a:r>
              <a:rPr lang="fr-FR" dirty="0" err="1">
                <a:solidFill>
                  <a:srgbClr val="C00000"/>
                </a:solidFill>
              </a:rPr>
              <a:t>be</a:t>
            </a:r>
            <a:r>
              <a:rPr lang="fr-FR" dirty="0">
                <a:solidFill>
                  <a:srgbClr val="C00000"/>
                </a:solidFill>
              </a:rPr>
              <a:t> able to:</a:t>
            </a:r>
          </a:p>
          <a:p>
            <a:pPr marL="342900" lvl="0" indent="-342900" algn="just">
              <a:lnSpc>
                <a:spcPct val="120000"/>
              </a:lnSpc>
              <a:buAutoNum type="arabicParenBoth"/>
            </a:pPr>
            <a:r>
              <a:rPr lang="en-US" sz="1800" b="0" i="0" dirty="0">
                <a:solidFill>
                  <a:srgbClr val="000000"/>
                </a:solidFill>
                <a:effectLst/>
                <a:latin typeface="Calibri" panose="020F0502020204030204" pitchFamily="34" charset="0"/>
              </a:rPr>
              <a:t>Students are able to </a:t>
            </a:r>
            <a:r>
              <a:rPr lang="en-US" sz="1800" b="0" i="0" dirty="0" err="1">
                <a:solidFill>
                  <a:srgbClr val="000000"/>
                </a:solidFill>
                <a:effectLst/>
                <a:latin typeface="Calibri" panose="020F0502020204030204" pitchFamily="34" charset="0"/>
              </a:rPr>
              <a:t>analyse</a:t>
            </a:r>
            <a:r>
              <a:rPr lang="en-US" sz="1800" b="0" i="0" dirty="0">
                <a:solidFill>
                  <a:srgbClr val="000000"/>
                </a:solidFill>
                <a:effectLst/>
                <a:latin typeface="Calibri" panose="020F0502020204030204" pitchFamily="34" charset="0"/>
              </a:rPr>
              <a:t> European Politics and Policies in oral and written form</a:t>
            </a:r>
          </a:p>
          <a:p>
            <a:pPr marL="342900" lvl="0" indent="-342900" algn="just">
              <a:lnSpc>
                <a:spcPct val="120000"/>
              </a:lnSpc>
              <a:buAutoNum type="arabicParenBoth"/>
            </a:pPr>
            <a:endParaRPr lang="en-US" sz="1800" b="0" i="0" dirty="0">
              <a:solidFill>
                <a:srgbClr val="000000"/>
              </a:solidFill>
              <a:effectLst/>
              <a:latin typeface="Calibri" panose="020F0502020204030204" pitchFamily="34" charset="0"/>
            </a:endParaRPr>
          </a:p>
          <a:p>
            <a:pPr marL="342900" lvl="0" indent="-342900" algn="just">
              <a:lnSpc>
                <a:spcPct val="120000"/>
              </a:lnSpc>
              <a:buAutoNum type="arabicParenBoth"/>
            </a:pPr>
            <a:r>
              <a:rPr lang="en-US" sz="1800" b="0" i="0" dirty="0">
                <a:solidFill>
                  <a:srgbClr val="000000"/>
                </a:solidFill>
                <a:effectLst/>
                <a:latin typeface="Calibri" panose="020F0502020204030204" pitchFamily="34" charset="0"/>
              </a:rPr>
              <a:t>Students are able to </a:t>
            </a:r>
            <a:r>
              <a:rPr lang="en-US" sz="1800" b="0" i="0" dirty="0" err="1">
                <a:solidFill>
                  <a:srgbClr val="000000"/>
                </a:solidFill>
                <a:effectLst/>
                <a:latin typeface="Calibri" panose="020F0502020204030204" pitchFamily="34" charset="0"/>
              </a:rPr>
              <a:t>summarise</a:t>
            </a:r>
            <a:r>
              <a:rPr lang="en-US" sz="1800" b="0" i="0" dirty="0">
                <a:solidFill>
                  <a:srgbClr val="000000"/>
                </a:solidFill>
                <a:effectLst/>
                <a:latin typeface="Calibri" panose="020F0502020204030204" pitchFamily="34" charset="0"/>
              </a:rPr>
              <a:t> one European public policy in an individual presentation. </a:t>
            </a:r>
          </a:p>
          <a:p>
            <a:pPr marL="342900" lvl="0" indent="-342900" algn="just">
              <a:lnSpc>
                <a:spcPct val="120000"/>
              </a:lnSpc>
              <a:buAutoNum type="arabicParenBoth"/>
            </a:pPr>
            <a:endParaRPr lang="en-US" dirty="0">
              <a:solidFill>
                <a:srgbClr val="000000"/>
              </a:solidFill>
              <a:latin typeface="Calibri" panose="020F0502020204030204" pitchFamily="34" charset="0"/>
            </a:endParaRPr>
          </a:p>
          <a:p>
            <a:pPr marL="342900" lvl="0" indent="-342900" algn="just">
              <a:lnSpc>
                <a:spcPct val="120000"/>
              </a:lnSpc>
              <a:buAutoNum type="arabicParenBoth"/>
            </a:pPr>
            <a:r>
              <a:rPr lang="en-US" sz="1800" b="0" i="0" dirty="0">
                <a:solidFill>
                  <a:srgbClr val="000000"/>
                </a:solidFill>
                <a:effectLst/>
                <a:latin typeface="Calibri" panose="020F0502020204030204" pitchFamily="34" charset="0"/>
              </a:rPr>
              <a:t>Students can write academically about European politics and follow academic writing and referencing standards, as will be tested in an assignment of 500 words. </a:t>
            </a:r>
          </a:p>
          <a:p>
            <a:pPr marL="342900" lvl="0" indent="-342900" algn="just">
              <a:lnSpc>
                <a:spcPct val="120000"/>
              </a:lnSpc>
              <a:buAutoNum type="arabicParenBoth"/>
            </a:pPr>
            <a:endParaRPr lang="en-US" dirty="0">
              <a:solidFill>
                <a:srgbClr val="000000"/>
              </a:solidFill>
              <a:latin typeface="Calibri" panose="020F0502020204030204" pitchFamily="34" charset="0"/>
            </a:endParaRPr>
          </a:p>
          <a:p>
            <a:pPr marL="342900" lvl="0" indent="-342900" algn="just">
              <a:lnSpc>
                <a:spcPct val="120000"/>
              </a:lnSpc>
              <a:buAutoNum type="arabicParenBoth"/>
            </a:pPr>
            <a:r>
              <a:rPr lang="en-US" sz="1800" b="0" i="0" dirty="0">
                <a:solidFill>
                  <a:srgbClr val="000000"/>
                </a:solidFill>
                <a:effectLst/>
                <a:latin typeface="Calibri" panose="020F0502020204030204" pitchFamily="34" charset="0"/>
              </a:rPr>
              <a:t>Students can, at the end of the course, write a short thesis (policy brief =1500 words) on European Public Policies in which they make informed arguments about a European public policy;  </a:t>
            </a:r>
            <a:endParaRPr lang="fr-FR" dirty="0">
              <a:solidFill>
                <a:schemeClr val="tx1"/>
              </a:solidFill>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3C8E79C5-253C-47C1-BCE3-CDDE3F36E4EE}"/>
              </a:ext>
            </a:extLst>
          </p:cNvPr>
          <p:cNvSpPr>
            <a:spLocks noGrp="1"/>
          </p:cNvSpPr>
          <p:nvPr>
            <p:ph type="ftr" sz="quarter" idx="10"/>
          </p:nvPr>
        </p:nvSpPr>
        <p:spPr>
          <a:xfrm>
            <a:off x="296334" y="6397626"/>
            <a:ext cx="7751233" cy="365125"/>
          </a:xfrm>
          <a:prstGeom prst="rect">
            <a:avLst/>
          </a:prstGeom>
        </p:spPr>
        <p:txBody>
          <a:bodyPr vert="horz" lIns="91440" tIns="45720" rIns="91440" bIns="45720" rtlCol="0" anchor="b"/>
          <a:lstStyle>
            <a:defPPr>
              <a:defRPr lang="fr-FR"/>
            </a:defPPr>
            <a:lvl1pPr marL="0" algn="l" defTabSz="914400" rtl="0" eaLnBrk="0" fontAlgn="auto" latinLnBrk="0" hangingPunct="0">
              <a:spcBef>
                <a:spcPts val="0"/>
              </a:spcBef>
              <a:spcAft>
                <a:spcPts val="0"/>
              </a:spcAft>
              <a:defRPr sz="1200" i="1" kern="1200">
                <a:solidFill>
                  <a:prstClr val="white">
                    <a:lumMod val="50000"/>
                  </a:prst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Pied de page</a:t>
            </a:r>
          </a:p>
        </p:txBody>
      </p:sp>
      <p:sp>
        <p:nvSpPr>
          <p:cNvPr id="5" name="Espace réservé du numéro de diapositive 4">
            <a:extLst>
              <a:ext uri="{FF2B5EF4-FFF2-40B4-BE49-F238E27FC236}">
                <a16:creationId xmlns:a16="http://schemas.microsoft.com/office/drawing/2014/main" id="{3FA864A5-875F-4606-99F1-670288F3495D}"/>
              </a:ext>
            </a:extLst>
          </p:cNvPr>
          <p:cNvSpPr>
            <a:spLocks noGrp="1"/>
          </p:cNvSpPr>
          <p:nvPr>
            <p:ph type="sldNum" sz="quarter" idx="11"/>
          </p:nvPr>
        </p:nvSpPr>
        <p:spPr>
          <a:xfrm>
            <a:off x="10955868" y="6389688"/>
            <a:ext cx="1005417" cy="373062"/>
          </a:xfrm>
          <a:prstGeom prst="rect">
            <a:avLst/>
          </a:prstGeom>
        </p:spPr>
        <p:txBody>
          <a:bodyPr vert="horz" wrap="square" lIns="91440" tIns="45720" rIns="91440" bIns="45720" numCol="1" anchor="b" anchorCtr="0" compatLnSpc="1">
            <a:prstTxWarp prst="textNoShape">
              <a:avLst/>
            </a:prstTxWarp>
          </a:bodyPr>
          <a:lstStyle>
            <a:defPPr>
              <a:defRPr lang="fr-FR"/>
            </a:defPPr>
            <a:lvl1pPr marL="0" algn="r" defTabSz="914400" rtl="0" eaLnBrk="0" latinLnBrk="0" hangingPunct="0">
              <a:defRPr sz="1600" kern="1200">
                <a:solidFill>
                  <a:srgbClr val="D70117"/>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C857ED-35CA-4588-8E08-670A8C32B8D6}" type="slidenum">
              <a:rPr lang="fr-FR" smtClean="0"/>
              <a:pPr>
                <a:defRPr/>
              </a:pPr>
              <a:t>5</a:t>
            </a:fld>
            <a:endParaRPr lang="fr-FR"/>
          </a:p>
        </p:txBody>
      </p:sp>
    </p:spTree>
    <p:extLst>
      <p:ext uri="{BB962C8B-B14F-4D97-AF65-F5344CB8AC3E}">
        <p14:creationId xmlns:p14="http://schemas.microsoft.com/office/powerpoint/2010/main" val="20453306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00CB7-42E6-4561-9B4E-A4A8B10042A6}"/>
              </a:ext>
            </a:extLst>
          </p:cNvPr>
          <p:cNvSpPr>
            <a:spLocks noGrp="1"/>
          </p:cNvSpPr>
          <p:nvPr>
            <p:ph type="title"/>
          </p:nvPr>
        </p:nvSpPr>
        <p:spPr/>
        <p:txBody>
          <a:bodyPr/>
          <a:lstStyle/>
          <a:p>
            <a:r>
              <a:rPr lang="fr-FR" dirty="0"/>
              <a:t>Learning </a:t>
            </a:r>
            <a:r>
              <a:rPr lang="fr-FR" dirty="0" err="1"/>
              <a:t>methods</a:t>
            </a:r>
            <a:r>
              <a:rPr lang="fr-FR" dirty="0"/>
              <a:t> </a:t>
            </a:r>
          </a:p>
        </p:txBody>
      </p:sp>
      <p:sp>
        <p:nvSpPr>
          <p:cNvPr id="3" name="Espace réservé du contenu 2">
            <a:extLst>
              <a:ext uri="{FF2B5EF4-FFF2-40B4-BE49-F238E27FC236}">
                <a16:creationId xmlns:a16="http://schemas.microsoft.com/office/drawing/2014/main" id="{6E0E3E40-A332-4AB3-8351-33502705C6FA}"/>
              </a:ext>
            </a:extLst>
          </p:cNvPr>
          <p:cNvSpPr>
            <a:spLocks noGrp="1"/>
          </p:cNvSpPr>
          <p:nvPr>
            <p:ph idx="1"/>
          </p:nvPr>
        </p:nvSpPr>
        <p:spPr>
          <a:xfrm>
            <a:off x="574158" y="1423447"/>
            <a:ext cx="8136209" cy="5052768"/>
          </a:xfrm>
        </p:spPr>
        <p:txBody>
          <a:bodyPr>
            <a:normAutofit fontScale="85000" lnSpcReduction="20000"/>
          </a:bodyPr>
          <a:lstStyle/>
          <a:p>
            <a:pPr marL="0" indent="0">
              <a:lnSpc>
                <a:spcPct val="130000"/>
              </a:lnSpc>
              <a:buNone/>
            </a:pPr>
            <a:r>
              <a:rPr lang="fr-FR" sz="1600" dirty="0">
                <a:solidFill>
                  <a:srgbClr val="C00000"/>
                </a:solidFill>
              </a:rPr>
              <a:t>1</a:t>
            </a:r>
            <a:r>
              <a:rPr lang="fr-FR" sz="1900" dirty="0">
                <a:solidFill>
                  <a:srgbClr val="C00000"/>
                </a:solidFill>
              </a:rPr>
              <a:t>) </a:t>
            </a:r>
            <a:r>
              <a:rPr lang="fr-FR" sz="1900" dirty="0" err="1">
                <a:solidFill>
                  <a:srgbClr val="C00000"/>
                </a:solidFill>
              </a:rPr>
              <a:t>Teaching</a:t>
            </a:r>
            <a:r>
              <a:rPr lang="fr-FR" sz="1900" dirty="0">
                <a:solidFill>
                  <a:srgbClr val="C00000"/>
                </a:solidFill>
              </a:rPr>
              <a:t> </a:t>
            </a:r>
            <a:r>
              <a:rPr lang="fr-FR" sz="1900" dirty="0" err="1">
                <a:solidFill>
                  <a:srgbClr val="C00000"/>
                </a:solidFill>
              </a:rPr>
              <a:t>resources</a:t>
            </a:r>
            <a:r>
              <a:rPr lang="fr-FR" sz="1900" dirty="0">
                <a:solidFill>
                  <a:srgbClr val="C00000"/>
                </a:solidFill>
              </a:rPr>
              <a:t> – </a:t>
            </a:r>
            <a:r>
              <a:rPr lang="fr-FR" sz="1900" dirty="0" err="1">
                <a:solidFill>
                  <a:srgbClr val="C00000"/>
                </a:solidFill>
              </a:rPr>
              <a:t>what</a:t>
            </a:r>
            <a:r>
              <a:rPr lang="fr-FR" sz="1900" dirty="0">
                <a:solidFill>
                  <a:srgbClr val="C00000"/>
                </a:solidFill>
              </a:rPr>
              <a:t> </a:t>
            </a:r>
            <a:r>
              <a:rPr lang="fr-FR" sz="1900" dirty="0" err="1">
                <a:solidFill>
                  <a:srgbClr val="C00000"/>
                </a:solidFill>
              </a:rPr>
              <a:t>is</a:t>
            </a:r>
            <a:r>
              <a:rPr lang="fr-FR" sz="1900" dirty="0">
                <a:solidFill>
                  <a:srgbClr val="C00000"/>
                </a:solidFill>
              </a:rPr>
              <a:t> </a:t>
            </a:r>
            <a:r>
              <a:rPr lang="fr-FR" sz="1900" dirty="0" err="1">
                <a:solidFill>
                  <a:srgbClr val="C00000"/>
                </a:solidFill>
              </a:rPr>
              <a:t>expected</a:t>
            </a:r>
            <a:r>
              <a:rPr lang="fr-FR" sz="1900" dirty="0">
                <a:solidFill>
                  <a:srgbClr val="C00000"/>
                </a:solidFill>
              </a:rPr>
              <a:t> </a:t>
            </a:r>
            <a:r>
              <a:rPr lang="fr-FR" sz="1900" dirty="0" err="1">
                <a:solidFill>
                  <a:srgbClr val="C00000"/>
                </a:solidFill>
              </a:rPr>
              <a:t>from</a:t>
            </a:r>
            <a:r>
              <a:rPr lang="fr-FR" sz="1900" dirty="0">
                <a:solidFill>
                  <a:srgbClr val="C00000"/>
                </a:solidFill>
              </a:rPr>
              <a:t> course </a:t>
            </a:r>
            <a:r>
              <a:rPr lang="fr-FR" sz="1900" dirty="0" err="1">
                <a:solidFill>
                  <a:srgbClr val="C00000"/>
                </a:solidFill>
              </a:rPr>
              <a:t>instructors</a:t>
            </a:r>
            <a:r>
              <a:rPr lang="fr-FR" sz="1900" dirty="0">
                <a:solidFill>
                  <a:srgbClr val="C00000"/>
                </a:solidFill>
              </a:rPr>
              <a:t>?</a:t>
            </a:r>
            <a:endParaRPr lang="fr-FR" sz="1900" dirty="0">
              <a:solidFill>
                <a:schemeClr val="tx1"/>
              </a:solidFill>
            </a:endParaRPr>
          </a:p>
          <a:p>
            <a:pPr>
              <a:lnSpc>
                <a:spcPct val="130000"/>
              </a:lnSpc>
              <a:buFont typeface="Wingdings" panose="05000000000000000000" pitchFamily="2" charset="2"/>
              <a:buChar char="Ø"/>
            </a:pPr>
            <a:r>
              <a:rPr lang="fr-FR" sz="1900" dirty="0">
                <a:solidFill>
                  <a:schemeClr val="tx1"/>
                </a:solidFill>
              </a:rPr>
              <a:t> Use of </a:t>
            </a:r>
            <a:r>
              <a:rPr lang="fr-FR" sz="1900" dirty="0" err="1">
                <a:solidFill>
                  <a:schemeClr val="tx1"/>
                </a:solidFill>
              </a:rPr>
              <a:t>core</a:t>
            </a:r>
            <a:r>
              <a:rPr lang="fr-FR" sz="1900" dirty="0">
                <a:solidFill>
                  <a:schemeClr val="tx1"/>
                </a:solidFill>
              </a:rPr>
              <a:t> </a:t>
            </a:r>
            <a:r>
              <a:rPr lang="fr-FR" sz="1900" dirty="0" err="1">
                <a:solidFill>
                  <a:schemeClr val="tx1"/>
                </a:solidFill>
              </a:rPr>
              <a:t>texts</a:t>
            </a:r>
            <a:r>
              <a:rPr lang="fr-FR" sz="1900" dirty="0">
                <a:solidFill>
                  <a:schemeClr val="tx1"/>
                </a:solidFill>
              </a:rPr>
              <a:t> </a:t>
            </a:r>
            <a:r>
              <a:rPr lang="fr-FR" sz="1900" dirty="0" err="1">
                <a:solidFill>
                  <a:schemeClr val="tx1"/>
                </a:solidFill>
              </a:rPr>
              <a:t>related</a:t>
            </a:r>
            <a:r>
              <a:rPr lang="fr-FR" sz="1900" dirty="0">
                <a:solidFill>
                  <a:schemeClr val="tx1"/>
                </a:solidFill>
              </a:rPr>
              <a:t> to the course</a:t>
            </a:r>
          </a:p>
          <a:p>
            <a:pPr>
              <a:lnSpc>
                <a:spcPct val="130000"/>
              </a:lnSpc>
              <a:buFont typeface="Wingdings" panose="05000000000000000000" pitchFamily="2" charset="2"/>
              <a:buChar char="Ø"/>
            </a:pPr>
            <a:r>
              <a:rPr lang="fr-FR" sz="1900" dirty="0">
                <a:solidFill>
                  <a:schemeClr val="tx1"/>
                </a:solidFill>
              </a:rPr>
              <a:t> Engage </a:t>
            </a:r>
            <a:r>
              <a:rPr lang="fr-FR" sz="1900" dirty="0" err="1">
                <a:solidFill>
                  <a:schemeClr val="tx1"/>
                </a:solidFill>
              </a:rPr>
              <a:t>students</a:t>
            </a:r>
            <a:r>
              <a:rPr lang="fr-FR" sz="1900" dirty="0">
                <a:solidFill>
                  <a:schemeClr val="tx1"/>
                </a:solidFill>
              </a:rPr>
              <a:t> in in-class discussions as a </a:t>
            </a:r>
            <a:r>
              <a:rPr lang="fr-FR" sz="1900" dirty="0" err="1">
                <a:solidFill>
                  <a:schemeClr val="tx1"/>
                </a:solidFill>
              </a:rPr>
              <a:t>moderator</a:t>
            </a:r>
            <a:endParaRPr lang="fr-FR" sz="1900" dirty="0">
              <a:solidFill>
                <a:schemeClr val="tx1"/>
              </a:solidFill>
            </a:endParaRPr>
          </a:p>
          <a:p>
            <a:pPr>
              <a:lnSpc>
                <a:spcPct val="130000"/>
              </a:lnSpc>
              <a:buFont typeface="Wingdings" panose="05000000000000000000" pitchFamily="2" charset="2"/>
              <a:buChar char="Ø"/>
            </a:pPr>
            <a:r>
              <a:rPr lang="fr-FR" sz="1900" dirty="0">
                <a:solidFill>
                  <a:schemeClr val="tx1"/>
                </a:solidFill>
              </a:rPr>
              <a:t> Sharing </a:t>
            </a:r>
            <a:r>
              <a:rPr lang="fr-FR" sz="1900" dirty="0" err="1">
                <a:solidFill>
                  <a:schemeClr val="tx1"/>
                </a:solidFill>
              </a:rPr>
              <a:t>your</a:t>
            </a:r>
            <a:r>
              <a:rPr lang="fr-FR" sz="1900" dirty="0">
                <a:solidFill>
                  <a:schemeClr val="tx1"/>
                </a:solidFill>
              </a:rPr>
              <a:t> </a:t>
            </a:r>
            <a:r>
              <a:rPr lang="fr-FR" sz="1900" dirty="0" err="1">
                <a:solidFill>
                  <a:schemeClr val="tx1"/>
                </a:solidFill>
              </a:rPr>
              <a:t>experience</a:t>
            </a:r>
            <a:r>
              <a:rPr lang="fr-FR" sz="1900" dirty="0">
                <a:solidFill>
                  <a:schemeClr val="tx1"/>
                </a:solidFill>
              </a:rPr>
              <a:t> of European </a:t>
            </a:r>
            <a:r>
              <a:rPr lang="fr-FR" sz="1900" dirty="0" err="1">
                <a:solidFill>
                  <a:schemeClr val="tx1"/>
                </a:solidFill>
              </a:rPr>
              <a:t>integration</a:t>
            </a:r>
            <a:r>
              <a:rPr lang="fr-FR" sz="1900" dirty="0">
                <a:solidFill>
                  <a:schemeClr val="tx1"/>
                </a:solidFill>
              </a:rPr>
              <a:t> </a:t>
            </a:r>
            <a:r>
              <a:rPr lang="fr-FR" sz="1900" dirty="0" err="1">
                <a:solidFill>
                  <a:schemeClr val="tx1"/>
                </a:solidFill>
              </a:rPr>
              <a:t>with</a:t>
            </a:r>
            <a:r>
              <a:rPr lang="fr-FR" sz="1900" dirty="0">
                <a:solidFill>
                  <a:schemeClr val="tx1"/>
                </a:solidFill>
              </a:rPr>
              <a:t> the </a:t>
            </a:r>
            <a:r>
              <a:rPr lang="fr-FR" sz="1900" dirty="0" err="1">
                <a:solidFill>
                  <a:schemeClr val="tx1"/>
                </a:solidFill>
              </a:rPr>
              <a:t>students</a:t>
            </a:r>
            <a:endParaRPr lang="fr-FR" sz="1900" dirty="0">
              <a:solidFill>
                <a:schemeClr val="tx1"/>
              </a:solidFill>
            </a:endParaRPr>
          </a:p>
          <a:p>
            <a:pPr>
              <a:lnSpc>
                <a:spcPct val="130000"/>
              </a:lnSpc>
              <a:buFont typeface="Wingdings" panose="05000000000000000000" pitchFamily="2" charset="2"/>
              <a:buChar char="Ø"/>
            </a:pPr>
            <a:r>
              <a:rPr lang="fr-FR" sz="1900" dirty="0">
                <a:solidFill>
                  <a:schemeClr val="tx1"/>
                </a:solidFill>
              </a:rPr>
              <a:t> Use of PPT </a:t>
            </a:r>
            <a:r>
              <a:rPr lang="fr-FR" sz="1900" dirty="0" err="1">
                <a:solidFill>
                  <a:schemeClr val="tx1"/>
                </a:solidFill>
              </a:rPr>
              <a:t>presentations</a:t>
            </a:r>
            <a:r>
              <a:rPr lang="fr-FR" sz="1900" dirty="0">
                <a:solidFill>
                  <a:schemeClr val="tx1"/>
                </a:solidFill>
              </a:rPr>
              <a:t> as background information</a:t>
            </a:r>
          </a:p>
          <a:p>
            <a:pPr>
              <a:lnSpc>
                <a:spcPct val="130000"/>
              </a:lnSpc>
              <a:buFont typeface="Wingdings" panose="05000000000000000000" pitchFamily="2" charset="2"/>
              <a:buChar char="Ø"/>
            </a:pPr>
            <a:endParaRPr lang="fr-FR" sz="1900" dirty="0">
              <a:solidFill>
                <a:schemeClr val="tx1"/>
              </a:solidFill>
            </a:endParaRPr>
          </a:p>
          <a:p>
            <a:pPr marL="0" indent="0">
              <a:lnSpc>
                <a:spcPct val="130000"/>
              </a:lnSpc>
              <a:buNone/>
            </a:pPr>
            <a:r>
              <a:rPr lang="fr-FR" sz="1900" dirty="0">
                <a:solidFill>
                  <a:srgbClr val="C00000"/>
                </a:solidFill>
              </a:rPr>
              <a:t>2) Active </a:t>
            </a:r>
            <a:r>
              <a:rPr lang="fr-FR" sz="1900" dirty="0" err="1">
                <a:solidFill>
                  <a:srgbClr val="C00000"/>
                </a:solidFill>
              </a:rPr>
              <a:t>learning</a:t>
            </a:r>
            <a:r>
              <a:rPr lang="fr-FR" sz="1900" dirty="0">
                <a:solidFill>
                  <a:srgbClr val="C00000"/>
                </a:solidFill>
              </a:rPr>
              <a:t> – </a:t>
            </a:r>
            <a:r>
              <a:rPr lang="fr-FR" sz="1900" dirty="0" err="1">
                <a:solidFill>
                  <a:srgbClr val="C00000"/>
                </a:solidFill>
              </a:rPr>
              <a:t>what</a:t>
            </a:r>
            <a:r>
              <a:rPr lang="fr-FR" sz="1900" dirty="0">
                <a:solidFill>
                  <a:srgbClr val="C00000"/>
                </a:solidFill>
              </a:rPr>
              <a:t> </a:t>
            </a:r>
            <a:r>
              <a:rPr lang="fr-FR" sz="1900" dirty="0" err="1">
                <a:solidFill>
                  <a:srgbClr val="C00000"/>
                </a:solidFill>
              </a:rPr>
              <a:t>is</a:t>
            </a:r>
            <a:r>
              <a:rPr lang="fr-FR" sz="1900" dirty="0">
                <a:solidFill>
                  <a:srgbClr val="C00000"/>
                </a:solidFill>
              </a:rPr>
              <a:t> </a:t>
            </a:r>
            <a:r>
              <a:rPr lang="fr-FR" sz="1900" dirty="0" err="1">
                <a:solidFill>
                  <a:srgbClr val="C00000"/>
                </a:solidFill>
              </a:rPr>
              <a:t>expected</a:t>
            </a:r>
            <a:r>
              <a:rPr lang="fr-FR" sz="1900" dirty="0">
                <a:solidFill>
                  <a:srgbClr val="C00000"/>
                </a:solidFill>
              </a:rPr>
              <a:t> </a:t>
            </a:r>
            <a:r>
              <a:rPr lang="fr-FR" sz="1900" dirty="0" err="1">
                <a:solidFill>
                  <a:srgbClr val="C00000"/>
                </a:solidFill>
              </a:rPr>
              <a:t>from</a:t>
            </a:r>
            <a:r>
              <a:rPr lang="fr-FR" sz="1900" dirty="0">
                <a:solidFill>
                  <a:srgbClr val="C00000"/>
                </a:solidFill>
              </a:rPr>
              <a:t> </a:t>
            </a:r>
            <a:r>
              <a:rPr lang="fr-FR" sz="1900" dirty="0" err="1">
                <a:solidFill>
                  <a:srgbClr val="C00000"/>
                </a:solidFill>
              </a:rPr>
              <a:t>students</a:t>
            </a:r>
            <a:r>
              <a:rPr lang="fr-FR" sz="1900" dirty="0">
                <a:solidFill>
                  <a:srgbClr val="C00000"/>
                </a:solidFill>
              </a:rPr>
              <a:t>?</a:t>
            </a:r>
          </a:p>
          <a:p>
            <a:pPr lvl="0" algn="just">
              <a:lnSpc>
                <a:spcPct val="130000"/>
              </a:lnSpc>
              <a:buFont typeface="Wingdings" panose="05000000000000000000" pitchFamily="2" charset="2"/>
              <a:buChar char="Ø"/>
            </a:pPr>
            <a:r>
              <a:rPr lang="en-GB" sz="19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Preparatory home reading of fundamental texts to be debated in class</a:t>
            </a:r>
          </a:p>
          <a:p>
            <a:pPr lvl="1" algn="just">
              <a:lnSpc>
                <a:spcPct val="130000"/>
              </a:lnSpc>
              <a:buFont typeface="Wingdings" panose="05000000000000000000" pitchFamily="2" charset="2"/>
              <a:buChar char="Ø"/>
            </a:pPr>
            <a:r>
              <a:rPr lang="en-GB" sz="19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Students can be questioned individually or as the whole on their readings</a:t>
            </a:r>
          </a:p>
          <a:p>
            <a:pPr algn="just">
              <a:lnSpc>
                <a:spcPct val="130000"/>
              </a:lnSpc>
              <a:buFont typeface="Wingdings" panose="05000000000000000000" pitchFamily="2" charset="2"/>
              <a:buChar char="Ø"/>
            </a:pP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1900" u="sng" dirty="0">
                <a:solidFill>
                  <a:schemeClr val="tx1"/>
                </a:solidFill>
                <a:latin typeface="Arial" panose="020B0604020202020204" pitchFamily="34" charset="0"/>
                <a:ea typeface="Calibri" panose="020F0502020204030204" pitchFamily="34" charset="0"/>
                <a:cs typeface="Arial" panose="020B0604020202020204" pitchFamily="34" charset="0"/>
              </a:rPr>
              <a:t>Individual presentation </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on the topic of a session registered in the ‘</a:t>
            </a:r>
            <a:r>
              <a:rPr lang="en-GB" sz="1900" i="1" dirty="0">
                <a:solidFill>
                  <a:schemeClr val="tx1"/>
                </a:solidFill>
                <a:latin typeface="Arial" panose="020B0604020202020204" pitchFamily="34" charset="0"/>
                <a:ea typeface="Calibri" panose="020F0502020204030204" pitchFamily="34" charset="0"/>
                <a:cs typeface="Arial" panose="020B0604020202020204" pitchFamily="34" charset="0"/>
              </a:rPr>
              <a:t>List of Presentations</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 	– for instructions see ‘</a:t>
            </a:r>
            <a:r>
              <a:rPr lang="en-GB" sz="1900" i="1" dirty="0">
                <a:solidFill>
                  <a:schemeClr val="tx1"/>
                </a:solidFill>
                <a:latin typeface="Arial" panose="020B0604020202020204" pitchFamily="34" charset="0"/>
                <a:ea typeface="Calibri" panose="020F0502020204030204" pitchFamily="34" charset="0"/>
                <a:cs typeface="Arial" panose="020B0604020202020204" pitchFamily="34" charset="0"/>
              </a:rPr>
              <a:t>Guidelines for Presentations</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 both available on Moodle</a:t>
            </a:r>
          </a:p>
          <a:p>
            <a:pPr algn="just">
              <a:lnSpc>
                <a:spcPct val="130000"/>
              </a:lnSpc>
              <a:buFont typeface="Wingdings" panose="05000000000000000000" pitchFamily="2" charset="2"/>
              <a:buChar char="Ø"/>
            </a:pP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Preparation of a written </a:t>
            </a:r>
            <a:r>
              <a:rPr lang="en-GB" sz="1900" u="sng" dirty="0">
                <a:solidFill>
                  <a:schemeClr val="tx1"/>
                </a:solidFill>
                <a:latin typeface="Arial" panose="020B0604020202020204" pitchFamily="34" charset="0"/>
                <a:ea typeface="Calibri" panose="020F0502020204030204" pitchFamily="34" charset="0"/>
                <a:cs typeface="Arial" panose="020B0604020202020204" pitchFamily="34" charset="0"/>
              </a:rPr>
              <a:t>assignment</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 registered in the ‘</a:t>
            </a:r>
            <a:r>
              <a:rPr lang="en-GB" sz="1900" i="1" dirty="0">
                <a:solidFill>
                  <a:schemeClr val="tx1"/>
                </a:solidFill>
                <a:latin typeface="Arial" panose="020B0604020202020204" pitchFamily="34" charset="0"/>
                <a:ea typeface="Calibri" panose="020F0502020204030204" pitchFamily="34" charset="0"/>
                <a:cs typeface="Arial" panose="020B0604020202020204" pitchFamily="34" charset="0"/>
              </a:rPr>
              <a:t>List of Assignments</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 – for instructions see ‘</a:t>
            </a:r>
            <a:r>
              <a:rPr lang="en-GB" sz="1900" i="1" dirty="0">
                <a:solidFill>
                  <a:schemeClr val="tx1"/>
                </a:solidFill>
                <a:latin typeface="Arial" panose="020B0604020202020204" pitchFamily="34" charset="0"/>
                <a:ea typeface="Calibri" panose="020F0502020204030204" pitchFamily="34" charset="0"/>
                <a:cs typeface="Arial" panose="020B0604020202020204" pitchFamily="34" charset="0"/>
              </a:rPr>
              <a:t>Guidelines for Assignments</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 both available on Moodle</a:t>
            </a:r>
          </a:p>
          <a:p>
            <a:pPr lvl="1" algn="just">
              <a:lnSpc>
                <a:spcPct val="130000"/>
              </a:lnSpc>
              <a:buFont typeface="Wingdings" panose="05000000000000000000" pitchFamily="2" charset="2"/>
              <a:buChar char="Ø"/>
            </a:pPr>
            <a:r>
              <a:rPr lang="en-GB" sz="1900" b="1" dirty="0">
                <a:solidFill>
                  <a:schemeClr val="tx1"/>
                </a:solidFill>
                <a:latin typeface="Arial" panose="020B0604020202020204" pitchFamily="34" charset="0"/>
                <a:ea typeface="Calibri" panose="020F0502020204030204" pitchFamily="34" charset="0"/>
                <a:cs typeface="Arial" panose="020B0604020202020204" pitchFamily="34" charset="0"/>
              </a:rPr>
              <a:t>The deadline is session 8 of the course</a:t>
            </a:r>
          </a:p>
          <a:p>
            <a:pPr algn="just">
              <a:lnSpc>
                <a:spcPct val="130000"/>
              </a:lnSpc>
              <a:buFont typeface="Wingdings" panose="05000000000000000000" pitchFamily="2" charset="2"/>
              <a:buChar char="Ø"/>
            </a:pP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Preparation of a written </a:t>
            </a:r>
            <a:r>
              <a:rPr lang="en-GB" sz="1900" u="sng" dirty="0">
                <a:solidFill>
                  <a:schemeClr val="tx1"/>
                </a:solidFill>
                <a:latin typeface="Arial" panose="020B0604020202020204" pitchFamily="34" charset="0"/>
                <a:ea typeface="Calibri" panose="020F0502020204030204" pitchFamily="34" charset="0"/>
                <a:cs typeface="Arial" panose="020B0604020202020204" pitchFamily="34" charset="0"/>
              </a:rPr>
              <a:t>policy brief</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 registered in the ‘List of Assignments’ – for instructions see ‘Guidelines for Policy Briefs’, available on Moodle</a:t>
            </a:r>
          </a:p>
          <a:p>
            <a:pPr lvl="1" algn="just">
              <a:lnSpc>
                <a:spcPct val="130000"/>
              </a:lnSpc>
              <a:buFont typeface="Wingdings" panose="05000000000000000000" pitchFamily="2" charset="2"/>
              <a:buChar char="Ø"/>
            </a:pPr>
            <a:r>
              <a:rPr lang="en-GB" sz="1900" b="1" dirty="0">
                <a:solidFill>
                  <a:schemeClr val="tx1"/>
                </a:solidFill>
                <a:latin typeface="Arial" panose="020B0604020202020204" pitchFamily="34" charset="0"/>
                <a:ea typeface="Calibri" panose="020F0502020204030204" pitchFamily="34" charset="0"/>
                <a:cs typeface="Arial" panose="020B0604020202020204" pitchFamily="34" charset="0"/>
              </a:rPr>
              <a:t>The deadline is session 15 of the course</a:t>
            </a:r>
          </a:p>
          <a:p>
            <a:pPr lvl="0" algn="just">
              <a:lnSpc>
                <a:spcPct val="130000"/>
              </a:lnSpc>
              <a:buFont typeface="Wingdings" panose="05000000000000000000" pitchFamily="2" charset="2"/>
              <a:buChar char="Ø"/>
            </a:pPr>
            <a:r>
              <a:rPr lang="fr-FR" sz="1900" dirty="0">
                <a:solidFill>
                  <a:schemeClr val="tx1"/>
                </a:solidFill>
                <a:latin typeface="Arial" panose="020B0604020202020204" pitchFamily="34" charset="0"/>
                <a:ea typeface="Calibri" panose="020F0502020204030204" pitchFamily="34" charset="0"/>
                <a:cs typeface="Arial" panose="020B0604020202020204" pitchFamily="34" charset="0"/>
              </a:rPr>
              <a:t>Active and constructive participation in class </a:t>
            </a:r>
            <a:r>
              <a:rPr lang="fr-FR" sz="1900" dirty="0" err="1">
                <a:solidFill>
                  <a:schemeClr val="tx1"/>
                </a:solidFill>
                <a:latin typeface="Arial" panose="020B0604020202020204" pitchFamily="34" charset="0"/>
                <a:ea typeface="Calibri" panose="020F0502020204030204" pitchFamily="34" charset="0"/>
                <a:cs typeface="Arial" panose="020B0604020202020204" pitchFamily="34" charset="0"/>
              </a:rPr>
              <a:t>with</a:t>
            </a:r>
            <a:r>
              <a:rPr lang="fr-FR" sz="1900" dirty="0">
                <a:solidFill>
                  <a:schemeClr val="tx1"/>
                </a:solidFill>
                <a:latin typeface="Arial" panose="020B0604020202020204" pitchFamily="34" charset="0"/>
                <a:ea typeface="Calibri" panose="020F0502020204030204" pitchFamily="34" charset="0"/>
                <a:cs typeface="Arial" panose="020B0604020202020204" pitchFamily="34" charset="0"/>
              </a:rPr>
              <a:t> questions and </a:t>
            </a:r>
            <a:r>
              <a:rPr lang="fr-FR" sz="1900" dirty="0" err="1">
                <a:solidFill>
                  <a:schemeClr val="tx1"/>
                </a:solidFill>
                <a:latin typeface="Arial" panose="020B0604020202020204" pitchFamily="34" charset="0"/>
                <a:ea typeface="Calibri" panose="020F0502020204030204" pitchFamily="34" charset="0"/>
                <a:cs typeface="Arial" panose="020B0604020202020204" pitchFamily="34" charset="0"/>
              </a:rPr>
              <a:t>analysis</a:t>
            </a:r>
            <a:r>
              <a:rPr lang="fr-FR" sz="19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0" indent="0">
              <a:lnSpc>
                <a:spcPct val="130000"/>
              </a:lnSpc>
              <a:buNone/>
            </a:pPr>
            <a:r>
              <a:rPr lang="en-GB" sz="17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fr-FR" sz="1700" dirty="0">
              <a:solidFill>
                <a:schemeClr val="tx1"/>
              </a:solidFill>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5A1C9B07-D20A-4906-BC9B-87B8CBB2C744}"/>
              </a:ext>
            </a:extLst>
          </p:cNvPr>
          <p:cNvSpPr>
            <a:spLocks noGrp="1"/>
          </p:cNvSpPr>
          <p:nvPr>
            <p:ph type="ftr" sz="quarter" idx="10"/>
          </p:nvPr>
        </p:nvSpPr>
        <p:spPr>
          <a:xfrm>
            <a:off x="296334" y="6397626"/>
            <a:ext cx="7751233" cy="365125"/>
          </a:xfrm>
          <a:prstGeom prst="rect">
            <a:avLst/>
          </a:prstGeom>
        </p:spPr>
        <p:txBody>
          <a:bodyPr vert="horz" lIns="91440" tIns="45720" rIns="91440" bIns="45720" rtlCol="0" anchor="b"/>
          <a:lstStyle>
            <a:defPPr>
              <a:defRPr lang="fr-FR"/>
            </a:defPPr>
            <a:lvl1pPr marL="0" algn="l" defTabSz="914400" rtl="0" eaLnBrk="0" fontAlgn="auto" latinLnBrk="0" hangingPunct="0">
              <a:spcBef>
                <a:spcPts val="0"/>
              </a:spcBef>
              <a:spcAft>
                <a:spcPts val="0"/>
              </a:spcAft>
              <a:defRPr sz="1200" i="1" kern="1200">
                <a:solidFill>
                  <a:prstClr val="white">
                    <a:lumMod val="50000"/>
                  </a:prst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Pied de page</a:t>
            </a:r>
            <a:endParaRPr lang="fr-FR" dirty="0"/>
          </a:p>
        </p:txBody>
      </p:sp>
      <p:sp>
        <p:nvSpPr>
          <p:cNvPr id="5" name="Espace réservé du numéro de diapositive 4">
            <a:extLst>
              <a:ext uri="{FF2B5EF4-FFF2-40B4-BE49-F238E27FC236}">
                <a16:creationId xmlns:a16="http://schemas.microsoft.com/office/drawing/2014/main" id="{F2FFC1A2-4236-4086-BB02-6FAFB1FDAB0E}"/>
              </a:ext>
            </a:extLst>
          </p:cNvPr>
          <p:cNvSpPr>
            <a:spLocks noGrp="1"/>
          </p:cNvSpPr>
          <p:nvPr>
            <p:ph type="sldNum" sz="quarter" idx="11"/>
          </p:nvPr>
        </p:nvSpPr>
        <p:spPr>
          <a:xfrm>
            <a:off x="10955868" y="6389688"/>
            <a:ext cx="1005417" cy="373062"/>
          </a:xfrm>
          <a:prstGeom prst="rect">
            <a:avLst/>
          </a:prstGeom>
        </p:spPr>
        <p:txBody>
          <a:bodyPr vert="horz" wrap="square" lIns="91440" tIns="45720" rIns="91440" bIns="45720" numCol="1" anchor="b" anchorCtr="0" compatLnSpc="1">
            <a:prstTxWarp prst="textNoShape">
              <a:avLst/>
            </a:prstTxWarp>
          </a:bodyPr>
          <a:lstStyle>
            <a:defPPr>
              <a:defRPr lang="fr-FR"/>
            </a:defPPr>
            <a:lvl1pPr marL="0" algn="r" defTabSz="914400" rtl="0" eaLnBrk="0" latinLnBrk="0" hangingPunct="0">
              <a:defRPr sz="1600" kern="1200">
                <a:solidFill>
                  <a:srgbClr val="D70117"/>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C857ED-35CA-4588-8E08-670A8C32B8D6}" type="slidenum">
              <a:rPr lang="fr-FR" smtClean="0"/>
              <a:pPr>
                <a:defRPr/>
              </a:pPr>
              <a:t>6</a:t>
            </a:fld>
            <a:endParaRPr lang="fr-FR"/>
          </a:p>
        </p:txBody>
      </p:sp>
    </p:spTree>
    <p:extLst>
      <p:ext uri="{BB962C8B-B14F-4D97-AF65-F5344CB8AC3E}">
        <p14:creationId xmlns:p14="http://schemas.microsoft.com/office/powerpoint/2010/main" val="34909346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3C07F-0664-4721-925C-A4498C836CA6}"/>
              </a:ext>
            </a:extLst>
          </p:cNvPr>
          <p:cNvSpPr>
            <a:spLocks noGrp="1"/>
          </p:cNvSpPr>
          <p:nvPr>
            <p:ph type="title"/>
          </p:nvPr>
        </p:nvSpPr>
        <p:spPr/>
        <p:txBody>
          <a:bodyPr/>
          <a:lstStyle/>
          <a:p>
            <a:r>
              <a:rPr lang="fr-FR" dirty="0"/>
              <a:t>Course </a:t>
            </a:r>
            <a:r>
              <a:rPr lang="fr-FR" dirty="0" err="1"/>
              <a:t>evaluation</a:t>
            </a:r>
            <a:r>
              <a:rPr lang="fr-FR" dirty="0"/>
              <a:t> </a:t>
            </a:r>
          </a:p>
        </p:txBody>
      </p:sp>
      <p:sp>
        <p:nvSpPr>
          <p:cNvPr id="3" name="Espace réservé du contenu 2">
            <a:extLst>
              <a:ext uri="{FF2B5EF4-FFF2-40B4-BE49-F238E27FC236}">
                <a16:creationId xmlns:a16="http://schemas.microsoft.com/office/drawing/2014/main" id="{7629A117-390D-4F22-B1AB-CBC43B573F72}"/>
              </a:ext>
            </a:extLst>
          </p:cNvPr>
          <p:cNvSpPr>
            <a:spLocks noGrp="1"/>
          </p:cNvSpPr>
          <p:nvPr>
            <p:ph idx="1"/>
          </p:nvPr>
        </p:nvSpPr>
        <p:spPr>
          <a:xfrm>
            <a:off x="590107" y="1432874"/>
            <a:ext cx="8094035" cy="4089411"/>
          </a:xfrm>
        </p:spPr>
        <p:txBody>
          <a:bodyPr/>
          <a:lstStyle/>
          <a:p>
            <a:pPr>
              <a:lnSpc>
                <a:spcPct val="120000"/>
              </a:lnSpc>
            </a:pPr>
            <a:r>
              <a:rPr lang="en-US" dirty="0">
                <a:solidFill>
                  <a:schemeClr val="tx1"/>
                </a:solidFill>
              </a:rPr>
              <a:t>30% oral presentation of one subsection of a session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 for instructions see ‘</a:t>
            </a:r>
            <a:r>
              <a:rPr lang="en-GB" i="1" dirty="0">
                <a:solidFill>
                  <a:schemeClr val="tx1"/>
                </a:solidFill>
                <a:latin typeface="Arial" panose="020B0604020202020204" pitchFamily="34" charset="0"/>
                <a:ea typeface="Calibri" panose="020F0502020204030204" pitchFamily="34" charset="0"/>
                <a:cs typeface="Arial" panose="020B0604020202020204" pitchFamily="34" charset="0"/>
              </a:rPr>
              <a:t>Guidelines for Presentations</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dirty="0">
                <a:solidFill>
                  <a:schemeClr val="tx1"/>
                </a:solidFill>
              </a:rPr>
              <a:t> </a:t>
            </a:r>
          </a:p>
          <a:p>
            <a:pPr>
              <a:lnSpc>
                <a:spcPct val="120000"/>
              </a:lnSpc>
            </a:pPr>
            <a:endParaRPr lang="en-US" dirty="0">
              <a:solidFill>
                <a:schemeClr val="tx1"/>
              </a:solidFill>
            </a:endParaRPr>
          </a:p>
          <a:p>
            <a:pPr>
              <a:lnSpc>
                <a:spcPct val="120000"/>
              </a:lnSpc>
            </a:pPr>
            <a:r>
              <a:rPr lang="en-US" dirty="0">
                <a:solidFill>
                  <a:schemeClr val="tx1"/>
                </a:solidFill>
              </a:rPr>
              <a:t>20% Assignment (500 words) –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for instructions see ‘</a:t>
            </a:r>
            <a:r>
              <a:rPr lang="en-GB" i="1" dirty="0">
                <a:solidFill>
                  <a:schemeClr val="tx1"/>
                </a:solidFill>
                <a:latin typeface="Arial" panose="020B0604020202020204" pitchFamily="34" charset="0"/>
                <a:ea typeface="Calibri" panose="020F0502020204030204" pitchFamily="34" charset="0"/>
                <a:cs typeface="Arial" panose="020B0604020202020204" pitchFamily="34" charset="0"/>
              </a:rPr>
              <a:t>Guidelines for Assignments</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dirty="0">
              <a:solidFill>
                <a:schemeClr val="tx1"/>
              </a:solidFill>
            </a:endParaRPr>
          </a:p>
          <a:p>
            <a:pPr>
              <a:lnSpc>
                <a:spcPct val="120000"/>
              </a:lnSpc>
            </a:pPr>
            <a:endParaRPr lang="en-US" dirty="0">
              <a:solidFill>
                <a:schemeClr val="tx1"/>
              </a:solidFill>
            </a:endParaRPr>
          </a:p>
          <a:p>
            <a:pPr>
              <a:lnSpc>
                <a:spcPct val="120000"/>
              </a:lnSpc>
            </a:pPr>
            <a:r>
              <a:rPr lang="en-US" dirty="0">
                <a:solidFill>
                  <a:schemeClr val="tx1"/>
                </a:solidFill>
              </a:rPr>
              <a:t>50% Policy Brief (1,500 words)</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 – for instructions see ‘Guidelines for Policy Briefs’ </a:t>
            </a:r>
          </a:p>
          <a:p>
            <a:pPr>
              <a:lnSpc>
                <a:spcPct val="120000"/>
              </a:lnSpc>
            </a:pPr>
            <a:endParaRPr lang="en-GB"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pPr>
            <a:r>
              <a:rPr lang="en-GB" b="1" dirty="0">
                <a:solidFill>
                  <a:schemeClr val="tx1"/>
                </a:solidFill>
                <a:latin typeface="Arial" panose="020B0604020202020204" pitchFamily="34" charset="0"/>
                <a:ea typeface="Calibri" panose="020F0502020204030204" pitchFamily="34" charset="0"/>
                <a:cs typeface="Arial" panose="020B0604020202020204" pitchFamily="34" charset="0"/>
              </a:rPr>
              <a:t>All documents are available on Moodle in the Section ‘General’</a:t>
            </a:r>
            <a:endParaRPr lang="fr-FR" b="1" dirty="0">
              <a:solidFill>
                <a:schemeClr val="tx1"/>
              </a:solidFill>
            </a:endParaRPr>
          </a:p>
          <a:p>
            <a:endParaRPr lang="fr-FR" dirty="0"/>
          </a:p>
        </p:txBody>
      </p:sp>
      <p:sp>
        <p:nvSpPr>
          <p:cNvPr id="4" name="Espace réservé du pied de page 3">
            <a:extLst>
              <a:ext uri="{FF2B5EF4-FFF2-40B4-BE49-F238E27FC236}">
                <a16:creationId xmlns:a16="http://schemas.microsoft.com/office/drawing/2014/main" id="{37594A54-7865-489C-A036-D87B727D8BD8}"/>
              </a:ext>
            </a:extLst>
          </p:cNvPr>
          <p:cNvSpPr>
            <a:spLocks noGrp="1"/>
          </p:cNvSpPr>
          <p:nvPr>
            <p:ph type="ftr" sz="quarter" idx="10"/>
          </p:nvPr>
        </p:nvSpPr>
        <p:spPr>
          <a:xfrm>
            <a:off x="296334" y="6117996"/>
            <a:ext cx="7751233" cy="644755"/>
          </a:xfrm>
          <a:prstGeom prst="rect">
            <a:avLst/>
          </a:prstGeom>
        </p:spPr>
        <p:txBody>
          <a:bodyPr vert="horz" lIns="91440" tIns="45720" rIns="91440" bIns="45720" rtlCol="0" anchor="b"/>
          <a:lstStyle>
            <a:defPPr>
              <a:defRPr lang="fr-FR"/>
            </a:defPPr>
            <a:lvl1pPr marL="0" algn="l" defTabSz="914400" rtl="0" eaLnBrk="0" fontAlgn="auto" latinLnBrk="0" hangingPunct="0">
              <a:spcBef>
                <a:spcPts val="0"/>
              </a:spcBef>
              <a:spcAft>
                <a:spcPts val="0"/>
              </a:spcAft>
              <a:defRPr sz="1200" i="1" kern="1200">
                <a:solidFill>
                  <a:prstClr val="white">
                    <a:lumMod val="50000"/>
                  </a:prst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Pied de page</a:t>
            </a:r>
          </a:p>
        </p:txBody>
      </p:sp>
      <p:sp>
        <p:nvSpPr>
          <p:cNvPr id="5" name="Espace réservé du numéro de diapositive 4">
            <a:extLst>
              <a:ext uri="{FF2B5EF4-FFF2-40B4-BE49-F238E27FC236}">
                <a16:creationId xmlns:a16="http://schemas.microsoft.com/office/drawing/2014/main" id="{9AF27FAB-AAE8-4AD6-8EA1-FFDB42AB824B}"/>
              </a:ext>
            </a:extLst>
          </p:cNvPr>
          <p:cNvSpPr>
            <a:spLocks noGrp="1"/>
          </p:cNvSpPr>
          <p:nvPr>
            <p:ph type="sldNum" sz="quarter" idx="11"/>
          </p:nvPr>
        </p:nvSpPr>
        <p:spPr>
          <a:xfrm>
            <a:off x="10955868" y="6389688"/>
            <a:ext cx="1005417" cy="373062"/>
          </a:xfrm>
          <a:prstGeom prst="rect">
            <a:avLst/>
          </a:prstGeom>
        </p:spPr>
        <p:txBody>
          <a:bodyPr vert="horz" wrap="square" lIns="91440" tIns="45720" rIns="91440" bIns="45720" numCol="1" anchor="b" anchorCtr="0" compatLnSpc="1">
            <a:prstTxWarp prst="textNoShape">
              <a:avLst/>
            </a:prstTxWarp>
          </a:bodyPr>
          <a:lstStyle>
            <a:defPPr>
              <a:defRPr lang="fr-FR"/>
            </a:defPPr>
            <a:lvl1pPr marL="0" algn="r" defTabSz="914400" rtl="0" eaLnBrk="0" latinLnBrk="0" hangingPunct="0">
              <a:defRPr sz="1600" kern="1200">
                <a:solidFill>
                  <a:srgbClr val="D70117"/>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C857ED-35CA-4588-8E08-670A8C32B8D6}" type="slidenum">
              <a:rPr lang="fr-FR" smtClean="0"/>
              <a:pPr>
                <a:defRPr/>
              </a:pPr>
              <a:t>7</a:t>
            </a:fld>
            <a:endParaRPr lang="fr-FR"/>
          </a:p>
        </p:txBody>
      </p:sp>
    </p:spTree>
    <p:extLst>
      <p:ext uri="{BB962C8B-B14F-4D97-AF65-F5344CB8AC3E}">
        <p14:creationId xmlns:p14="http://schemas.microsoft.com/office/powerpoint/2010/main" val="12816362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50E0A-E492-481F-8129-C44972066DE1}"/>
              </a:ext>
            </a:extLst>
          </p:cNvPr>
          <p:cNvSpPr>
            <a:spLocks noGrp="1"/>
          </p:cNvSpPr>
          <p:nvPr>
            <p:ph type="title"/>
          </p:nvPr>
        </p:nvSpPr>
        <p:spPr>
          <a:xfrm>
            <a:off x="1187450" y="292231"/>
            <a:ext cx="7694613" cy="568193"/>
          </a:xfrm>
        </p:spPr>
        <p:txBody>
          <a:bodyPr/>
          <a:lstStyle/>
          <a:p>
            <a:r>
              <a:rPr lang="fr-FR" dirty="0"/>
              <a:t>Guidelines for </a:t>
            </a:r>
            <a:r>
              <a:rPr lang="fr-FR" dirty="0" err="1"/>
              <a:t>Presentation</a:t>
            </a:r>
            <a:endParaRPr lang="fr-FR" dirty="0"/>
          </a:p>
        </p:txBody>
      </p:sp>
      <p:sp>
        <p:nvSpPr>
          <p:cNvPr id="3" name="Espace réservé du contenu 2">
            <a:extLst>
              <a:ext uri="{FF2B5EF4-FFF2-40B4-BE49-F238E27FC236}">
                <a16:creationId xmlns:a16="http://schemas.microsoft.com/office/drawing/2014/main" id="{2592AAC4-4460-4B0E-A3C2-315FCA16E95E}"/>
              </a:ext>
            </a:extLst>
          </p:cNvPr>
          <p:cNvSpPr>
            <a:spLocks noGrp="1"/>
          </p:cNvSpPr>
          <p:nvPr>
            <p:ph idx="1"/>
          </p:nvPr>
        </p:nvSpPr>
        <p:spPr>
          <a:xfrm>
            <a:off x="622169" y="1498861"/>
            <a:ext cx="7852528" cy="4656842"/>
          </a:xfrm>
        </p:spPr>
        <p:txBody>
          <a:bodyPr>
            <a:normAutofit fontScale="70000" lnSpcReduction="20000"/>
          </a:bodyPr>
          <a:lstStyle/>
          <a:p>
            <a:pPr marL="342900" lvl="0" indent="-342900">
              <a:lnSpc>
                <a:spcPct val="150000"/>
              </a:lnSpc>
              <a:buFont typeface="Symbol" panose="05050102010706020507" pitchFamily="18" charset="2"/>
              <a:buChar char=""/>
              <a:tabLst>
                <a:tab pos="457200" algn="l"/>
              </a:tabLst>
            </a:pPr>
            <a:r>
              <a:rPr lang="en-US" sz="2100" dirty="0">
                <a:solidFill>
                  <a:schemeClr val="tx1"/>
                </a:solidFill>
                <a:effectLst/>
                <a:latin typeface="+mj-lt"/>
                <a:ea typeface="Times New Roman" panose="02020603050405020304" pitchFamily="18" charset="0"/>
              </a:rPr>
              <a:t>In order to catch the attention and interest of your audience it is essential to present your topic in a free speech.</a:t>
            </a:r>
          </a:p>
          <a:p>
            <a:pPr marL="342900" lvl="0" indent="-342900">
              <a:lnSpc>
                <a:spcPct val="150000"/>
              </a:lnSpc>
              <a:buFont typeface="Symbol" panose="05050102010706020507" pitchFamily="18" charset="2"/>
              <a:buChar char=""/>
              <a:tabLst>
                <a:tab pos="457200" algn="l"/>
              </a:tabLst>
            </a:pPr>
            <a:r>
              <a:rPr lang="en-US" sz="2100" dirty="0">
                <a:solidFill>
                  <a:schemeClr val="tx1"/>
                </a:solidFill>
                <a:effectLst/>
                <a:latin typeface="+mj-lt"/>
                <a:ea typeface="Times New Roman" panose="02020603050405020304" pitchFamily="18" charset="0"/>
              </a:rPr>
              <a:t> It is usually helpful to have some notes to refer to. It depends on your personal style how detailed they are. A structured list of key points and related arguments which are fleshed out and explained during the presentation usually delivers good results.</a:t>
            </a:r>
            <a:endParaRPr lang="fr-FR" sz="2100" dirty="0">
              <a:solidFill>
                <a:schemeClr val="tx1"/>
              </a:solidFill>
              <a:effectLst/>
              <a:latin typeface="+mj-lt"/>
              <a:ea typeface="Times New Roman" panose="02020603050405020304" pitchFamily="18" charset="0"/>
            </a:endParaRPr>
          </a:p>
          <a:p>
            <a:pPr marL="342900" lvl="0" indent="-342900">
              <a:lnSpc>
                <a:spcPct val="150000"/>
              </a:lnSpc>
              <a:buFont typeface="Symbol" panose="05050102010706020507" pitchFamily="18" charset="2"/>
              <a:buChar char=""/>
              <a:tabLst>
                <a:tab pos="457200" algn="l"/>
              </a:tabLst>
            </a:pPr>
            <a:r>
              <a:rPr lang="en-US" sz="2100" dirty="0">
                <a:solidFill>
                  <a:schemeClr val="tx1"/>
                </a:solidFill>
                <a:effectLst/>
                <a:latin typeface="+mj-lt"/>
                <a:ea typeface="Times New Roman" panose="02020603050405020304" pitchFamily="18" charset="0"/>
              </a:rPr>
              <a:t>Handouts are usually a good way of providing your audience with basic information and the structure of your presentation. Structural elements such as bullet points, sequential numbers etc., are advisable. </a:t>
            </a:r>
            <a:endParaRPr lang="fr-FR" sz="2100" dirty="0">
              <a:solidFill>
                <a:schemeClr val="tx1"/>
              </a:solidFill>
              <a:effectLst/>
              <a:latin typeface="+mj-lt"/>
              <a:ea typeface="Times New Roman" panose="02020603050405020304" pitchFamily="18" charset="0"/>
            </a:endParaRPr>
          </a:p>
          <a:p>
            <a:pPr marL="342900" lvl="0" indent="-342900">
              <a:lnSpc>
                <a:spcPct val="150000"/>
              </a:lnSpc>
              <a:buFont typeface="Symbol" panose="05050102010706020507" pitchFamily="18" charset="2"/>
              <a:buChar char=""/>
              <a:tabLst>
                <a:tab pos="457200" algn="l"/>
              </a:tabLst>
            </a:pPr>
            <a:r>
              <a:rPr lang="en-US" sz="2100" dirty="0">
                <a:solidFill>
                  <a:schemeClr val="tx1"/>
                </a:solidFill>
                <a:effectLst/>
                <a:latin typeface="+mj-lt"/>
                <a:ea typeface="Times New Roman" panose="02020603050405020304" pitchFamily="18" charset="0"/>
              </a:rPr>
              <a:t>Give a short bibliography of the sources used at the end of the handout so that one can read up on presentation materials afterwards. </a:t>
            </a:r>
            <a:endParaRPr lang="fr-FR" sz="2100" dirty="0">
              <a:solidFill>
                <a:schemeClr val="tx1"/>
              </a:solidFill>
              <a:effectLst/>
              <a:latin typeface="+mj-lt"/>
              <a:ea typeface="Times New Roman" panose="02020603050405020304" pitchFamily="18" charset="0"/>
            </a:endParaRPr>
          </a:p>
          <a:p>
            <a:pPr marL="342900" lvl="0" indent="-342900">
              <a:lnSpc>
                <a:spcPct val="150000"/>
              </a:lnSpc>
              <a:buFont typeface="Symbol" panose="05050102010706020507" pitchFamily="18" charset="2"/>
              <a:buChar char=""/>
              <a:tabLst>
                <a:tab pos="457200" algn="l"/>
              </a:tabLst>
            </a:pPr>
            <a:r>
              <a:rPr lang="en-US" sz="2100" dirty="0">
                <a:solidFill>
                  <a:schemeClr val="tx1"/>
                </a:solidFill>
                <a:effectLst/>
                <a:latin typeface="+mj-lt"/>
                <a:ea typeface="Times New Roman" panose="02020603050405020304" pitchFamily="18" charset="0"/>
              </a:rPr>
              <a:t>Additional materials such as overhead foils, whiteboard or Power Point can be used, but should not be overemphasized. The presenter and the contents must remain the dominant elements of the presentation.      </a:t>
            </a:r>
            <a:endParaRPr lang="fr-FR" sz="2100" dirty="0">
              <a:solidFill>
                <a:schemeClr val="tx1"/>
              </a:solidFill>
              <a:effectLst/>
              <a:latin typeface="+mj-lt"/>
              <a:ea typeface="Times New Roman" panose="02020603050405020304" pitchFamily="18" charset="0"/>
            </a:endParaRPr>
          </a:p>
          <a:p>
            <a:pPr marL="342900" lvl="0" indent="-342900">
              <a:lnSpc>
                <a:spcPct val="150000"/>
              </a:lnSpc>
              <a:buFont typeface="Symbol" panose="05050102010706020507" pitchFamily="18" charset="2"/>
              <a:buChar char=""/>
              <a:tabLst>
                <a:tab pos="457200" algn="l"/>
              </a:tabLst>
            </a:pPr>
            <a:r>
              <a:rPr lang="en-US" sz="2100" dirty="0">
                <a:solidFill>
                  <a:schemeClr val="tx1"/>
                </a:solidFill>
                <a:effectLst/>
                <a:latin typeface="+mj-lt"/>
                <a:ea typeface="Times New Roman" panose="02020603050405020304" pitchFamily="18" charset="0"/>
              </a:rPr>
              <a:t>Usually it works well, if you stand up and present in front of the class.</a:t>
            </a:r>
          </a:p>
          <a:p>
            <a:pPr marL="342900" indent="-342900">
              <a:lnSpc>
                <a:spcPct val="150000"/>
              </a:lnSpc>
              <a:buFont typeface="Symbol" panose="05050102010706020507" pitchFamily="18" charset="2"/>
              <a:buChar char=""/>
              <a:tabLst>
                <a:tab pos="457200" algn="l"/>
              </a:tabLst>
            </a:pPr>
            <a:r>
              <a:rPr lang="en-US" sz="2100" dirty="0">
                <a:solidFill>
                  <a:schemeClr val="tx1"/>
                </a:solidFill>
                <a:latin typeface="+mj-lt"/>
              </a:rPr>
              <a:t>The presentation should be 10-15 minutes long.</a:t>
            </a:r>
            <a:endParaRPr lang="fr-FR" sz="2100" dirty="0">
              <a:solidFill>
                <a:schemeClr val="tx1"/>
              </a:solidFill>
              <a:latin typeface="+mj-lt"/>
            </a:endParaRPr>
          </a:p>
          <a:p>
            <a:pPr marL="342900" lvl="0" indent="-342900">
              <a:lnSpc>
                <a:spcPct val="150000"/>
              </a:lnSpc>
              <a:buFont typeface="Symbol" panose="05050102010706020507" pitchFamily="18" charset="2"/>
              <a:buChar char=""/>
              <a:tabLst>
                <a:tab pos="457200" algn="l"/>
              </a:tabLst>
            </a:pPr>
            <a:endParaRPr lang="fr-FR" sz="2100" dirty="0">
              <a:solidFill>
                <a:schemeClr val="tx1"/>
              </a:solidFill>
              <a:effectLst/>
              <a:latin typeface="+mj-lt"/>
              <a:ea typeface="Times New Roman" panose="02020603050405020304" pitchFamily="18" charset="0"/>
            </a:endParaRPr>
          </a:p>
          <a:p>
            <a:pPr marL="0" indent="0">
              <a:lnSpc>
                <a:spcPct val="150000"/>
              </a:lnSpc>
              <a:buNone/>
            </a:pPr>
            <a:endParaRPr lang="fr-FR" sz="1200" dirty="0">
              <a:solidFill>
                <a:schemeClr val="tx1"/>
              </a:solidFill>
              <a:effectLst/>
              <a:latin typeface="Times New Roman" panose="02020603050405020304" pitchFamily="18" charset="0"/>
              <a:ea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4BADEA8C-CB61-4453-A8CB-E99DA05109C5}"/>
              </a:ext>
            </a:extLst>
          </p:cNvPr>
          <p:cNvSpPr>
            <a:spLocks noGrp="1"/>
          </p:cNvSpPr>
          <p:nvPr>
            <p:ph type="ftr" sz="quarter" idx="10"/>
          </p:nvPr>
        </p:nvSpPr>
        <p:spPr>
          <a:xfrm>
            <a:off x="296334" y="6397626"/>
            <a:ext cx="7751233" cy="365125"/>
          </a:xfrm>
          <a:prstGeom prst="rect">
            <a:avLst/>
          </a:prstGeom>
        </p:spPr>
        <p:txBody>
          <a:bodyPr vert="horz" lIns="91440" tIns="45720" rIns="91440" bIns="45720" rtlCol="0" anchor="b"/>
          <a:lstStyle>
            <a:defPPr>
              <a:defRPr lang="fr-FR"/>
            </a:defPPr>
            <a:lvl1pPr marL="0" algn="l" defTabSz="914400" rtl="0" eaLnBrk="0" fontAlgn="auto" latinLnBrk="0" hangingPunct="0">
              <a:spcBef>
                <a:spcPts val="0"/>
              </a:spcBef>
              <a:spcAft>
                <a:spcPts val="0"/>
              </a:spcAft>
              <a:defRPr sz="1200" i="1" kern="1200">
                <a:solidFill>
                  <a:prstClr val="white">
                    <a:lumMod val="50000"/>
                  </a:prst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t>Pied de page</a:t>
            </a:r>
          </a:p>
        </p:txBody>
      </p:sp>
      <p:sp>
        <p:nvSpPr>
          <p:cNvPr id="5" name="Espace réservé du numéro de diapositive 4">
            <a:extLst>
              <a:ext uri="{FF2B5EF4-FFF2-40B4-BE49-F238E27FC236}">
                <a16:creationId xmlns:a16="http://schemas.microsoft.com/office/drawing/2014/main" id="{11B19734-BCFC-4A29-AF85-DFB2A603F204}"/>
              </a:ext>
            </a:extLst>
          </p:cNvPr>
          <p:cNvSpPr>
            <a:spLocks noGrp="1"/>
          </p:cNvSpPr>
          <p:nvPr>
            <p:ph type="sldNum" sz="quarter" idx="11"/>
          </p:nvPr>
        </p:nvSpPr>
        <p:spPr>
          <a:xfrm>
            <a:off x="10955868" y="6389688"/>
            <a:ext cx="1005417" cy="373062"/>
          </a:xfrm>
          <a:prstGeom prst="rect">
            <a:avLst/>
          </a:prstGeom>
        </p:spPr>
        <p:txBody>
          <a:bodyPr vert="horz" wrap="square" lIns="91440" tIns="45720" rIns="91440" bIns="45720" numCol="1" anchor="b" anchorCtr="0" compatLnSpc="1">
            <a:prstTxWarp prst="textNoShape">
              <a:avLst/>
            </a:prstTxWarp>
          </a:bodyPr>
          <a:lstStyle>
            <a:defPPr>
              <a:defRPr lang="fr-FR"/>
            </a:defPPr>
            <a:lvl1pPr marL="0" algn="r" defTabSz="914400" rtl="0" eaLnBrk="0" latinLnBrk="0" hangingPunct="0">
              <a:defRPr sz="1600" kern="1200">
                <a:solidFill>
                  <a:srgbClr val="D70117"/>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CC857ED-35CA-4588-8E08-670A8C32B8D6}" type="slidenum">
              <a:rPr lang="fr-FR" smtClean="0"/>
              <a:pPr>
                <a:defRPr/>
              </a:pPr>
              <a:t>8</a:t>
            </a:fld>
            <a:endParaRPr lang="fr-FR"/>
          </a:p>
        </p:txBody>
      </p:sp>
    </p:spTree>
    <p:extLst>
      <p:ext uri="{BB962C8B-B14F-4D97-AF65-F5344CB8AC3E}">
        <p14:creationId xmlns:p14="http://schemas.microsoft.com/office/powerpoint/2010/main" val="35200906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2D513D-D548-44B0-810F-7969A14C4FA3}"/>
              </a:ext>
            </a:extLst>
          </p:cNvPr>
          <p:cNvSpPr>
            <a:spLocks noGrp="1"/>
          </p:cNvSpPr>
          <p:nvPr>
            <p:ph type="title"/>
          </p:nvPr>
        </p:nvSpPr>
        <p:spPr/>
        <p:txBody>
          <a:bodyPr>
            <a:normAutofit fontScale="90000"/>
          </a:bodyPr>
          <a:lstStyle/>
          <a:p>
            <a:r>
              <a:rPr lang="fr-FR" dirty="0"/>
              <a:t>The </a:t>
            </a:r>
            <a:r>
              <a:rPr lang="fr-FR" dirty="0" err="1"/>
              <a:t>most</a:t>
            </a:r>
            <a:r>
              <a:rPr lang="fr-FR" dirty="0"/>
              <a:t> important </a:t>
            </a:r>
            <a:r>
              <a:rPr lang="fr-FR" dirty="0" err="1"/>
              <a:t>thing</a:t>
            </a:r>
            <a:r>
              <a:rPr lang="fr-FR" dirty="0"/>
              <a:t> about </a:t>
            </a:r>
            <a:r>
              <a:rPr lang="fr-FR" dirty="0" err="1"/>
              <a:t>your</a:t>
            </a:r>
            <a:r>
              <a:rPr lang="fr-FR" dirty="0"/>
              <a:t> </a:t>
            </a:r>
            <a:r>
              <a:rPr lang="fr-FR" dirty="0" err="1"/>
              <a:t>Presentation</a:t>
            </a:r>
            <a:endParaRPr lang="fr-FR" dirty="0"/>
          </a:p>
        </p:txBody>
      </p:sp>
      <p:sp>
        <p:nvSpPr>
          <p:cNvPr id="3" name="Espace réservé du texte 2">
            <a:extLst>
              <a:ext uri="{FF2B5EF4-FFF2-40B4-BE49-F238E27FC236}">
                <a16:creationId xmlns:a16="http://schemas.microsoft.com/office/drawing/2014/main" id="{D7D47CC2-DFFC-4103-B43B-46BE281B1199}"/>
              </a:ext>
            </a:extLst>
          </p:cNvPr>
          <p:cNvSpPr>
            <a:spLocks noGrp="1"/>
          </p:cNvSpPr>
          <p:nvPr>
            <p:ph type="body" idx="1"/>
          </p:nvPr>
        </p:nvSpPr>
        <p:spPr/>
        <p:txBody>
          <a:bodyPr/>
          <a:lstStyle/>
          <a:p>
            <a:pPr marL="0" indent="0">
              <a:buNone/>
            </a:pPr>
            <a:r>
              <a:rPr lang="en-US" sz="2400" dirty="0">
                <a:solidFill>
                  <a:schemeClr val="tx1"/>
                </a:solidFill>
                <a:effectLst/>
                <a:latin typeface="+mj-lt"/>
                <a:ea typeface="Times New Roman" panose="02020603050405020304" pitchFamily="18" charset="0"/>
              </a:rPr>
              <a:t>Clearly all the above points are no strict rules. Feel free to experiment and </a:t>
            </a:r>
            <a:r>
              <a:rPr lang="en-US" sz="2400" b="1" dirty="0">
                <a:solidFill>
                  <a:schemeClr val="tx1"/>
                </a:solidFill>
                <a:effectLst/>
                <a:latin typeface="+mj-lt"/>
                <a:ea typeface="Times New Roman" panose="02020603050405020304" pitchFamily="18" charset="0"/>
              </a:rPr>
              <a:t>find your own way</a:t>
            </a:r>
            <a:r>
              <a:rPr lang="en-US" sz="2400" dirty="0">
                <a:solidFill>
                  <a:schemeClr val="tx1"/>
                </a:solidFill>
                <a:effectLst/>
                <a:latin typeface="+mj-lt"/>
                <a:ea typeface="Times New Roman" panose="02020603050405020304" pitchFamily="18" charset="0"/>
              </a:rPr>
              <a:t> to put your arguments across in the most convincing way. The most important criterion for grading will be the </a:t>
            </a:r>
            <a:r>
              <a:rPr lang="en-US" sz="2400" b="1" dirty="0">
                <a:solidFill>
                  <a:schemeClr val="tx1"/>
                </a:solidFill>
                <a:effectLst/>
                <a:latin typeface="+mj-lt"/>
                <a:ea typeface="Times New Roman" panose="02020603050405020304" pitchFamily="18" charset="0"/>
              </a:rPr>
              <a:t>effort</a:t>
            </a:r>
            <a:r>
              <a:rPr lang="en-US" sz="2400" dirty="0">
                <a:solidFill>
                  <a:schemeClr val="tx1"/>
                </a:solidFill>
                <a:effectLst/>
                <a:latin typeface="+mj-lt"/>
                <a:ea typeface="Times New Roman" panose="02020603050405020304" pitchFamily="18" charset="0"/>
              </a:rPr>
              <a:t> and the attempt to give a good presentation. Clear presentation of contents and the attention of class normally result from this effort and will, therefore, form the basis of the evaluation. </a:t>
            </a:r>
            <a:endParaRPr lang="fr-FR" sz="2400" dirty="0">
              <a:latin typeface="+mj-lt"/>
            </a:endParaRPr>
          </a:p>
          <a:p>
            <a:endParaRPr lang="fr-FR" dirty="0"/>
          </a:p>
        </p:txBody>
      </p:sp>
    </p:spTree>
    <p:extLst>
      <p:ext uri="{BB962C8B-B14F-4D97-AF65-F5344CB8AC3E}">
        <p14:creationId xmlns:p14="http://schemas.microsoft.com/office/powerpoint/2010/main" val="392951063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round/>
        </a:ln>
        <a:effectLst>
          <a:outerShdw blurRad="38100" dist="19999"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round/>
        </a:ln>
        <a:effectLst>
          <a:outerShdw blurRad="38100" dist="19999"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993</TotalTime>
  <Words>2626</Words>
  <Application>Microsoft Office PowerPoint</Application>
  <PresentationFormat>Affichage à l'écran (4:3)</PresentationFormat>
  <Paragraphs>262</Paragraphs>
  <Slides>25</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-apple-system</vt:lpstr>
      <vt:lpstr>Arial</vt:lpstr>
      <vt:lpstr>Arial Unicode MS</vt:lpstr>
      <vt:lpstr>Calibri</vt:lpstr>
      <vt:lpstr>Carlito</vt:lpstr>
      <vt:lpstr>Lucida Grande</vt:lpstr>
      <vt:lpstr>Symbol</vt:lpstr>
      <vt:lpstr>Times New Roman</vt:lpstr>
      <vt:lpstr>Wingdings</vt:lpstr>
      <vt:lpstr>White</vt:lpstr>
      <vt:lpstr>HU03-001-G  Geopolitics of europe in a changing world   course Coordinators:   Prof Thomas Hoerber:         thomas.hoerber@essca.fr,       Prof Gabriel Weber:      gabriel.weber@essca.fr    </vt:lpstr>
      <vt:lpstr>extract from Essca study’s rules</vt:lpstr>
      <vt:lpstr>Course Contents </vt:lpstr>
      <vt:lpstr>Course structure </vt:lpstr>
      <vt:lpstr>Learning goals</vt:lpstr>
      <vt:lpstr>Learning methods </vt:lpstr>
      <vt:lpstr>Course evaluation </vt:lpstr>
      <vt:lpstr>Guidelines for Presentation</vt:lpstr>
      <vt:lpstr>The most important thing about your Presentation</vt:lpstr>
      <vt:lpstr>Guidelines for Assignments</vt:lpstr>
      <vt:lpstr>Guidelines for Assignments</vt:lpstr>
      <vt:lpstr>The most importqnt poiunt about the Assignment</vt:lpstr>
      <vt:lpstr>Guidelines for Policy Briefs</vt:lpstr>
      <vt:lpstr>Guidelines for Policy Briefs</vt:lpstr>
      <vt:lpstr>Guidelines for Policy Briefs</vt:lpstr>
      <vt:lpstr>Guidelines for Policy Briefs</vt:lpstr>
      <vt:lpstr>Guidelines for Policy Briefs</vt:lpstr>
      <vt:lpstr>Anti-plagiarism regulation</vt:lpstr>
      <vt:lpstr>extract from Essca study’s rules </vt:lpstr>
      <vt:lpstr>Main sources to be used by all students in this course </vt:lpstr>
      <vt:lpstr>Homework</vt:lpstr>
      <vt:lpstr>The Schuman Declaration 9 May, 1950</vt:lpstr>
      <vt:lpstr>Questions on the Schuman Declaration</vt:lpstr>
      <vt:lpstr>Conclusion on The Schuman Declaration 9 May, 1950</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HU02-001-G  GEOPOLITICS AND INTERNATIONAL RELATIONS    Coordinator:  Anna Dimitrova  anna.dimitrova@essca.fr</dc:title>
  <dc:creator>HOERBER Thomas</dc:creator>
  <cp:lastModifiedBy>REES David</cp:lastModifiedBy>
  <cp:revision>83</cp:revision>
  <dcterms:modified xsi:type="dcterms:W3CDTF">2022-07-03T09:02:43Z</dcterms:modified>
</cp:coreProperties>
</file>